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y="5143500" cx="9144000"/>
  <p:notesSz cx="6858000" cy="9144000"/>
  <p:embeddedFontLst>
    <p:embeddedFont>
      <p:font typeface="Encode Sans"/>
      <p:regular r:id="rId38"/>
      <p:bold r:id="rId39"/>
    </p:embeddedFont>
    <p:embeddedFont>
      <p:font typeface="Encode Sans SemiBold"/>
      <p:regular r:id="rId40"/>
      <p:bold r:id="rId41"/>
    </p:embeddedFont>
    <p:embeddedFont>
      <p:font typeface="Open Sans Medium"/>
      <p:regular r:id="rId42"/>
      <p:bold r:id="rId43"/>
      <p:italic r:id="rId44"/>
      <p:boldItalic r:id="rId45"/>
    </p:embeddedFont>
    <p:embeddedFont>
      <p:font typeface="Encode Sans Black"/>
      <p:bold r:id="rId46"/>
    </p:embeddedFont>
    <p:embeddedFont>
      <p:font typeface="Open Sans Light"/>
      <p:regular r:id="rId47"/>
      <p:bold r:id="rId48"/>
      <p:italic r:id="rId49"/>
      <p:boldItalic r:id="rId50"/>
    </p:embeddedFont>
    <p:embeddedFont>
      <p:font typeface="Open Sans"/>
      <p:regular r:id="rId51"/>
      <p:bold r:id="rId52"/>
      <p:italic r:id="rId53"/>
      <p:boldItalic r:id="rId54"/>
    </p:embeddedFont>
    <p:embeddedFont>
      <p:font typeface="Encode Sans Medium"/>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ncodeSansSemiBold-regular.fntdata"/><Relationship Id="rId42" Type="http://schemas.openxmlformats.org/officeDocument/2006/relationships/font" Target="fonts/OpenSansMedium-regular.fntdata"/><Relationship Id="rId41" Type="http://schemas.openxmlformats.org/officeDocument/2006/relationships/font" Target="fonts/EncodeSansSemiBold-bold.fntdata"/><Relationship Id="rId44" Type="http://schemas.openxmlformats.org/officeDocument/2006/relationships/font" Target="fonts/OpenSansMedium-italic.fntdata"/><Relationship Id="rId43" Type="http://schemas.openxmlformats.org/officeDocument/2006/relationships/font" Target="fonts/OpenSansMedium-bold.fntdata"/><Relationship Id="rId46" Type="http://schemas.openxmlformats.org/officeDocument/2006/relationships/font" Target="fonts/EncodeSansBlack-bold.fntdata"/><Relationship Id="rId45" Type="http://schemas.openxmlformats.org/officeDocument/2006/relationships/font" Target="fonts/OpenSansMedium-bold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OpenSansLight-bold.fntdata"/><Relationship Id="rId47" Type="http://schemas.openxmlformats.org/officeDocument/2006/relationships/font" Target="fonts/OpenSansLight-regular.fntdata"/><Relationship Id="rId49" Type="http://schemas.openxmlformats.org/officeDocument/2006/relationships/font" Target="fonts/OpenSansLight-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font" Target="fonts/EncodeSans-bold.fntdata"/><Relationship Id="rId38" Type="http://schemas.openxmlformats.org/officeDocument/2006/relationships/font" Target="fonts/EncodeSans-regular.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OpenSans-regular.fntdata"/><Relationship Id="rId50" Type="http://schemas.openxmlformats.org/officeDocument/2006/relationships/font" Target="fonts/OpenSansLight-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3.xml"/><Relationship Id="rId55" Type="http://schemas.openxmlformats.org/officeDocument/2006/relationships/font" Target="fonts/EncodeSansMedium-regular.fntdata"/><Relationship Id="rId10" Type="http://schemas.openxmlformats.org/officeDocument/2006/relationships/slide" Target="slides/slide2.xml"/><Relationship Id="rId54" Type="http://schemas.openxmlformats.org/officeDocument/2006/relationships/font" Target="fonts/OpenSans-boldItalic.fntdata"/><Relationship Id="rId13" Type="http://schemas.openxmlformats.org/officeDocument/2006/relationships/slide" Target="slides/slide5.xml"/><Relationship Id="rId12" Type="http://schemas.openxmlformats.org/officeDocument/2006/relationships/slide" Target="slides/slide4.xml"/><Relationship Id="rId56" Type="http://schemas.openxmlformats.org/officeDocument/2006/relationships/font" Target="fonts/EncodeSansMedium-bold.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3319d57e47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3319d57e47_2_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3899ebd44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3899ebd44c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3899ebd44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33899ebd44c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35dd4166e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35dd4166ee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35dd4166e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35dd4166ee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35dd4166e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35dd4166ee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5dd4166e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335dd4166ee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35dd4166e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335dd4166ee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35dd4166e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335dd4166ee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35dd4166e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335dd4166ee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35dd4166e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335dd4166ee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3319d57e47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33319d57e47_2_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35dd4166e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335dd4166ee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5dd4166e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35dd4166ee_0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35dd4166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335dd4166e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3319d57e4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33319d57e47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410316d3b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3410316d3b6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410316d3b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3410316d3b6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3319d57e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33319d57e47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419b1abeb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3419b1abebb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419b1abeb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3419b1abebb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3319d57e47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33319d57e47_2_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319d57e47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None/>
            </a:pPr>
            <a:r>
              <a:t/>
            </a:r>
            <a:endParaRPr/>
          </a:p>
        </p:txBody>
      </p:sp>
      <p:sp>
        <p:nvSpPr>
          <p:cNvPr id="143" name="Google Shape;143;g33319d57e47_2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19b1abe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419b1abe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19b1abeb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t/>
            </a:r>
            <a:endParaRPr/>
          </a:p>
        </p:txBody>
      </p:sp>
      <p:sp>
        <p:nvSpPr>
          <p:cNvPr id="170" name="Google Shape;170;g3419b1abeb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319d57e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33319d57e4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8989ec5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38989ec55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899ebd44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3899ebd44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899ebd44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3899ebd44c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dk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445350" y="-212257"/>
            <a:ext cx="6972300" cy="26418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5000"/>
              <a:buFont typeface="Encode Sans Black"/>
              <a:buNone/>
              <a:defRPr b="1" i="0" sz="5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53" name="Google Shape;53;p14"/>
          <p:cNvPicPr preferRelativeResize="0"/>
          <p:nvPr/>
        </p:nvPicPr>
        <p:blipFill rotWithShape="1">
          <a:blip r:embed="rId2">
            <a:alphaModFix/>
          </a:blip>
          <a:srcRect b="0" l="0" r="0" t="0"/>
          <a:stretch/>
        </p:blipFill>
        <p:spPr>
          <a:xfrm>
            <a:off x="568081" y="2650749"/>
            <a:ext cx="1600198" cy="139700"/>
          </a:xfrm>
          <a:prstGeom prst="rect">
            <a:avLst/>
          </a:prstGeom>
          <a:noFill/>
          <a:ln>
            <a:noFill/>
          </a:ln>
        </p:spPr>
      </p:pic>
      <p:pic>
        <p:nvPicPr>
          <p:cNvPr id="54" name="Google Shape;54;p14"/>
          <p:cNvPicPr preferRelativeResize="0"/>
          <p:nvPr/>
        </p:nvPicPr>
        <p:blipFill rotWithShape="1">
          <a:blip r:embed="rId3">
            <a:alphaModFix/>
          </a:blip>
          <a:srcRect b="0" l="0" r="0" t="0"/>
          <a:stretch/>
        </p:blipFill>
        <p:spPr>
          <a:xfrm>
            <a:off x="568081" y="4598607"/>
            <a:ext cx="2416273" cy="213486"/>
          </a:xfrm>
          <a:prstGeom prst="rect">
            <a:avLst/>
          </a:prstGeom>
          <a:noFill/>
          <a:ln>
            <a:noFill/>
          </a:ln>
        </p:spPr>
      </p:pic>
      <p:pic>
        <p:nvPicPr>
          <p:cNvPr id="55" name="Google Shape;55;p14"/>
          <p:cNvPicPr preferRelativeResize="0"/>
          <p:nvPr/>
        </p:nvPicPr>
        <p:blipFill rotWithShape="1">
          <a:blip r:embed="rId4">
            <a:alphaModFix/>
          </a:blip>
          <a:srcRect b="0" l="0" r="0" t="0"/>
          <a:stretch/>
        </p:blipFill>
        <p:spPr>
          <a:xfrm>
            <a:off x="7483915" y="4219956"/>
            <a:ext cx="1371600" cy="92354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56" name="Shape 56"/>
        <p:cNvGrpSpPr/>
        <p:nvPr/>
      </p:nvGrpSpPr>
      <p:grpSpPr>
        <a:xfrm>
          <a:off x="0" y="0"/>
          <a:ext cx="0" cy="0"/>
          <a:chOff x="0" y="0"/>
          <a:chExt cx="0" cy="0"/>
        </a:xfrm>
      </p:grpSpPr>
      <p:sp>
        <p:nvSpPr>
          <p:cNvPr id="57" name="Google Shape;57;p15"/>
          <p:cNvSpPr txBox="1"/>
          <p:nvPr>
            <p:ph type="title"/>
          </p:nvPr>
        </p:nvSpPr>
        <p:spPr>
          <a:xfrm>
            <a:off x="447923" y="371510"/>
            <a:ext cx="8197114"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58" name="Google Shape;58;p15"/>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sp>
        <p:nvSpPr>
          <p:cNvPr id="59" name="Google Shape;59;p15"/>
          <p:cNvSpPr txBox="1"/>
          <p:nvPr>
            <p:ph idx="1" type="body"/>
          </p:nvPr>
        </p:nvSpPr>
        <p:spPr>
          <a:xfrm>
            <a:off x="460375"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1pPr>
            <a:lvl2pPr indent="-228600" lvl="1" marL="914400" marR="0" rtl="0" algn="l">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rtl="0" algn="l">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60" name="Google Shape;60;p15"/>
          <p:cNvSpPr txBox="1"/>
          <p:nvPr>
            <p:ph idx="2" type="body"/>
          </p:nvPr>
        </p:nvSpPr>
        <p:spPr>
          <a:xfrm>
            <a:off x="447923" y="2320239"/>
            <a:ext cx="8197114" cy="225176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lt2"/>
              </a:buClr>
              <a:buSzPts val="2400"/>
              <a:buFont typeface="Merriweather Sans"/>
              <a:buChar char="&gt;"/>
              <a:defRPr b="1" i="0" sz="2400" u="none" cap="none" strike="noStrike">
                <a:solidFill>
                  <a:schemeClr val="lt2"/>
                </a:solidFill>
                <a:latin typeface="Open Sans"/>
                <a:ea typeface="Open Sans"/>
                <a:cs typeface="Open Sans"/>
                <a:sym typeface="Open Sans"/>
              </a:defRPr>
            </a:lvl1pPr>
            <a:lvl2pPr indent="-355600" lvl="1" marL="914400" marR="0" rtl="0" algn="l">
              <a:spcBef>
                <a:spcPts val="400"/>
              </a:spcBef>
              <a:spcAft>
                <a:spcPts val="0"/>
              </a:spcAft>
              <a:buClr>
                <a:schemeClr val="lt2"/>
              </a:buClr>
              <a:buSzPts val="2000"/>
              <a:buFont typeface="Arial"/>
              <a:buChar char="–"/>
              <a:defRPr b="1" i="0" sz="2000" u="none" cap="none" strike="noStrike">
                <a:solidFill>
                  <a:schemeClr val="lt2"/>
                </a:solidFill>
                <a:latin typeface="Open Sans"/>
                <a:ea typeface="Open Sans"/>
                <a:cs typeface="Open Sans"/>
                <a:sym typeface="Open Sans"/>
              </a:defRPr>
            </a:lvl2pPr>
            <a:lvl3pPr indent="-342900" lvl="2" marL="1371600" marR="0" rtl="0" algn="l">
              <a:spcBef>
                <a:spcPts val="360"/>
              </a:spcBef>
              <a:spcAft>
                <a:spcPts val="0"/>
              </a:spcAft>
              <a:buClr>
                <a:schemeClr val="lt2"/>
              </a:buClr>
              <a:buSzPts val="1800"/>
              <a:buFont typeface="Merriweather Sans"/>
              <a:buChar char="&gt;"/>
              <a:defRPr b="1" i="0" sz="1800" u="none" cap="none" strike="noStrike">
                <a:solidFill>
                  <a:schemeClr val="lt2"/>
                </a:solidFill>
                <a:latin typeface="Open Sans"/>
                <a:ea typeface="Open Sans"/>
                <a:cs typeface="Open Sans"/>
                <a:sym typeface="Open Sans"/>
              </a:defRPr>
            </a:lvl3pPr>
            <a:lvl4pPr indent="-330200" lvl="3" marL="1828800" marR="0" rtl="0" algn="l">
              <a:spcBef>
                <a:spcPts val="320"/>
              </a:spcBef>
              <a:spcAft>
                <a:spcPts val="0"/>
              </a:spcAft>
              <a:buClr>
                <a:schemeClr val="lt2"/>
              </a:buClr>
              <a:buSzPts val="1600"/>
              <a:buFont typeface="Arial"/>
              <a:buChar char="–"/>
              <a:defRPr b="1" i="0" sz="1600" u="none" cap="none" strike="noStrike">
                <a:solidFill>
                  <a:schemeClr val="lt2"/>
                </a:solidFill>
                <a:latin typeface="Open Sans"/>
                <a:ea typeface="Open Sans"/>
                <a:cs typeface="Open Sans"/>
                <a:sym typeface="Open Sans"/>
              </a:defRPr>
            </a:lvl4pPr>
            <a:lvl5pPr indent="-317500" lvl="4" marL="2286000" marR="0" rtl="0" algn="l">
              <a:spcBef>
                <a:spcPts val="280"/>
              </a:spcBef>
              <a:spcAft>
                <a:spcPts val="0"/>
              </a:spcAft>
              <a:buClr>
                <a:schemeClr val="lt2"/>
              </a:buClr>
              <a:buSzPts val="1400"/>
              <a:buFont typeface="Merriweather Sans"/>
              <a:buChar char="&gt;"/>
              <a:defRPr b="1" i="0" sz="1400" u="none" cap="none" strike="noStrike">
                <a:solidFill>
                  <a:schemeClr val="lt2"/>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pic>
        <p:nvPicPr>
          <p:cNvPr id="61" name="Google Shape;61;p15"/>
          <p:cNvPicPr preferRelativeResize="0"/>
          <p:nvPr/>
        </p:nvPicPr>
        <p:blipFill rotWithShape="1">
          <a:blip r:embed="rId3">
            <a:alphaModFix/>
          </a:blip>
          <a:srcRect b="0" l="0" r="0" t="0"/>
          <a:stretch/>
        </p:blipFill>
        <p:spPr>
          <a:xfrm>
            <a:off x="6105037" y="4675530"/>
            <a:ext cx="2540000" cy="17231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dk1"/>
        </a:solid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60375" y="644993"/>
            <a:ext cx="702354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5000"/>
              <a:buFont typeface="Encode Sans Black"/>
              <a:buNone/>
              <a:defRPr b="1" i="0" sz="5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64" name="Google Shape;64;p16"/>
          <p:cNvPicPr preferRelativeResize="0"/>
          <p:nvPr/>
        </p:nvPicPr>
        <p:blipFill rotWithShape="1">
          <a:blip r:embed="rId2">
            <a:alphaModFix/>
          </a:blip>
          <a:srcRect b="0" l="0" r="0" t="0"/>
          <a:stretch/>
        </p:blipFill>
        <p:spPr>
          <a:xfrm>
            <a:off x="568081" y="3426449"/>
            <a:ext cx="1600200" cy="139700"/>
          </a:xfrm>
          <a:prstGeom prst="rect">
            <a:avLst/>
          </a:prstGeom>
          <a:noFill/>
          <a:ln>
            <a:noFill/>
          </a:ln>
        </p:spPr>
      </p:pic>
      <p:pic>
        <p:nvPicPr>
          <p:cNvPr id="65" name="Google Shape;65;p16"/>
          <p:cNvPicPr preferRelativeResize="0"/>
          <p:nvPr/>
        </p:nvPicPr>
        <p:blipFill rotWithShape="1">
          <a:blip r:embed="rId3">
            <a:alphaModFix/>
          </a:blip>
          <a:srcRect b="0" l="0" r="0" t="0"/>
          <a:stretch/>
        </p:blipFill>
        <p:spPr>
          <a:xfrm>
            <a:off x="568081" y="4675530"/>
            <a:ext cx="2540000" cy="172311"/>
          </a:xfrm>
          <a:prstGeom prst="rect">
            <a:avLst/>
          </a:prstGeom>
          <a:noFill/>
          <a:ln>
            <a:noFill/>
          </a:ln>
        </p:spPr>
      </p:pic>
      <p:pic>
        <p:nvPicPr>
          <p:cNvPr id="66" name="Google Shape;66;p16"/>
          <p:cNvPicPr preferRelativeResize="0"/>
          <p:nvPr/>
        </p:nvPicPr>
        <p:blipFill rotWithShape="1">
          <a:blip r:embed="rId4">
            <a:alphaModFix/>
          </a:blip>
          <a:srcRect b="0" l="0" r="0" t="0"/>
          <a:stretch/>
        </p:blipFill>
        <p:spPr>
          <a:xfrm>
            <a:off x="7483915" y="4219956"/>
            <a:ext cx="1371600" cy="92354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bg>
      <p:bgPr>
        <a:solidFill>
          <a:schemeClr val="dk1"/>
        </a:solidFill>
      </p:bgPr>
    </p:bg>
    <p:spTree>
      <p:nvGrpSpPr>
        <p:cNvPr id="67" name="Shape 67"/>
        <p:cNvGrpSpPr/>
        <p:nvPr/>
      </p:nvGrpSpPr>
      <p:grpSpPr>
        <a:xfrm>
          <a:off x="0" y="0"/>
          <a:ext cx="0" cy="0"/>
          <a:chOff x="0" y="0"/>
          <a:chExt cx="0" cy="0"/>
        </a:xfrm>
      </p:grpSpPr>
      <p:sp>
        <p:nvSpPr>
          <p:cNvPr id="68" name="Google Shape;68;p17"/>
          <p:cNvSpPr txBox="1"/>
          <p:nvPr>
            <p:ph type="title"/>
          </p:nvPr>
        </p:nvSpPr>
        <p:spPr>
          <a:xfrm>
            <a:off x="447923" y="369733"/>
            <a:ext cx="8197114"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69" name="Google Shape;69;p17"/>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sp>
        <p:nvSpPr>
          <p:cNvPr id="70" name="Google Shape;70;p17"/>
          <p:cNvSpPr txBox="1"/>
          <p:nvPr>
            <p:ph idx="1" type="body"/>
          </p:nvPr>
        </p:nvSpPr>
        <p:spPr>
          <a:xfrm>
            <a:off x="447923" y="1730667"/>
            <a:ext cx="8197114" cy="236590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lt2"/>
              </a:buClr>
              <a:buSzPts val="2400"/>
              <a:buFont typeface="Merriweather Sans"/>
              <a:buChar char="&gt;"/>
              <a:defRPr b="1" i="0" sz="2400" u="none" cap="none" strike="noStrike">
                <a:solidFill>
                  <a:schemeClr val="lt2"/>
                </a:solidFill>
                <a:latin typeface="Open Sans"/>
                <a:ea typeface="Open Sans"/>
                <a:cs typeface="Open Sans"/>
                <a:sym typeface="Open Sans"/>
              </a:defRPr>
            </a:lvl1pPr>
            <a:lvl2pPr indent="-355600" lvl="1" marL="914400" marR="0" rtl="0" algn="l">
              <a:spcBef>
                <a:spcPts val="400"/>
              </a:spcBef>
              <a:spcAft>
                <a:spcPts val="0"/>
              </a:spcAft>
              <a:buClr>
                <a:schemeClr val="lt2"/>
              </a:buClr>
              <a:buSzPts val="2000"/>
              <a:buFont typeface="Arial"/>
              <a:buChar char="–"/>
              <a:defRPr b="1" i="0" sz="2000" u="none" cap="none" strike="noStrike">
                <a:solidFill>
                  <a:schemeClr val="lt2"/>
                </a:solidFill>
                <a:latin typeface="Open Sans"/>
                <a:ea typeface="Open Sans"/>
                <a:cs typeface="Open Sans"/>
                <a:sym typeface="Open Sans"/>
              </a:defRPr>
            </a:lvl2pPr>
            <a:lvl3pPr indent="-342900" lvl="2" marL="1371600" marR="0" rtl="0" algn="l">
              <a:spcBef>
                <a:spcPts val="360"/>
              </a:spcBef>
              <a:spcAft>
                <a:spcPts val="0"/>
              </a:spcAft>
              <a:buClr>
                <a:schemeClr val="lt2"/>
              </a:buClr>
              <a:buSzPts val="1800"/>
              <a:buFont typeface="Merriweather Sans"/>
              <a:buChar char="&gt;"/>
              <a:defRPr b="1" i="0" sz="1800" u="none" cap="none" strike="noStrike">
                <a:solidFill>
                  <a:schemeClr val="lt2"/>
                </a:solidFill>
                <a:latin typeface="Open Sans"/>
                <a:ea typeface="Open Sans"/>
                <a:cs typeface="Open Sans"/>
                <a:sym typeface="Open Sans"/>
              </a:defRPr>
            </a:lvl3pPr>
            <a:lvl4pPr indent="-330200" lvl="3" marL="1828800" marR="0" rtl="0" algn="l">
              <a:spcBef>
                <a:spcPts val="320"/>
              </a:spcBef>
              <a:spcAft>
                <a:spcPts val="0"/>
              </a:spcAft>
              <a:buClr>
                <a:schemeClr val="lt2"/>
              </a:buClr>
              <a:buSzPts val="1600"/>
              <a:buFont typeface="Arial"/>
              <a:buChar char="–"/>
              <a:defRPr b="1" i="0" sz="1600" u="none" cap="none" strike="noStrike">
                <a:solidFill>
                  <a:schemeClr val="lt2"/>
                </a:solidFill>
                <a:latin typeface="Open Sans"/>
                <a:ea typeface="Open Sans"/>
                <a:cs typeface="Open Sans"/>
                <a:sym typeface="Open Sans"/>
              </a:defRPr>
            </a:lvl4pPr>
            <a:lvl5pPr indent="-317500" lvl="4" marL="2286000" marR="0" rtl="0" algn="l">
              <a:spcBef>
                <a:spcPts val="280"/>
              </a:spcBef>
              <a:spcAft>
                <a:spcPts val="0"/>
              </a:spcAft>
              <a:buClr>
                <a:schemeClr val="lt2"/>
              </a:buClr>
              <a:buSzPts val="1400"/>
              <a:buFont typeface="Merriweather Sans"/>
              <a:buChar char="&gt;"/>
              <a:defRPr b="1" i="0" sz="1400" u="none" cap="none" strike="noStrike">
                <a:solidFill>
                  <a:schemeClr val="lt2"/>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pic>
        <p:nvPicPr>
          <p:cNvPr id="71" name="Google Shape;71;p17"/>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bg>
      <p:bgPr>
        <a:solidFill>
          <a:schemeClr val="dk1"/>
        </a:solidFill>
      </p:bgPr>
    </p:bg>
    <p:spTree>
      <p:nvGrpSpPr>
        <p:cNvPr id="72" name="Shape 72"/>
        <p:cNvGrpSpPr/>
        <p:nvPr/>
      </p:nvGrpSpPr>
      <p:grpSpPr>
        <a:xfrm>
          <a:off x="0" y="0"/>
          <a:ext cx="0" cy="0"/>
          <a:chOff x="0" y="0"/>
          <a:chExt cx="0" cy="0"/>
        </a:xfrm>
      </p:grpSpPr>
      <p:sp>
        <p:nvSpPr>
          <p:cNvPr id="73" name="Google Shape;73;p18"/>
          <p:cNvSpPr txBox="1"/>
          <p:nvPr>
            <p:ph type="title"/>
          </p:nvPr>
        </p:nvSpPr>
        <p:spPr>
          <a:xfrm>
            <a:off x="460375" y="370622"/>
            <a:ext cx="8184662"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4" name="Google Shape;74;p18"/>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sp>
        <p:nvSpPr>
          <p:cNvPr id="75" name="Google Shape;75;p18"/>
          <p:cNvSpPr/>
          <p:nvPr>
            <p:ph idx="2" type="chart"/>
          </p:nvPr>
        </p:nvSpPr>
        <p:spPr>
          <a:xfrm>
            <a:off x="447923" y="1724977"/>
            <a:ext cx="8184662" cy="2828169"/>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FFFFFF"/>
              </a:buClr>
              <a:buSzPts val="2400"/>
              <a:buFont typeface="Arial"/>
              <a:buNone/>
              <a:defRPr b="0" i="1" sz="2400" u="none" cap="none" strike="noStrike">
                <a:solidFill>
                  <a:srgbClr val="FFFFFF"/>
                </a:solidFill>
                <a:latin typeface="Open Sans Light"/>
                <a:ea typeface="Open Sans Light"/>
                <a:cs typeface="Open Sans Light"/>
                <a:sym typeface="Open Sans Light"/>
              </a:defRPr>
            </a:lvl1pPr>
            <a:lvl2pPr lvl="1"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lvl="2"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lvl="3"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lvl="4"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lvl="5"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lvl="6"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lvl="7"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lvl="8"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6105037" y="4675530"/>
            <a:ext cx="2540000" cy="17231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78" name="Shape 78"/>
        <p:cNvGrpSpPr/>
        <p:nvPr/>
      </p:nvGrpSpPr>
      <p:grpSpPr>
        <a:xfrm>
          <a:off x="0" y="0"/>
          <a:ext cx="0" cy="0"/>
          <a:chOff x="0" y="0"/>
          <a:chExt cx="0" cy="0"/>
        </a:xfrm>
      </p:grpSpPr>
      <p:sp>
        <p:nvSpPr>
          <p:cNvPr id="79" name="Google Shape;79;p20"/>
          <p:cNvSpPr txBox="1"/>
          <p:nvPr>
            <p:ph type="title"/>
          </p:nvPr>
        </p:nvSpPr>
        <p:spPr>
          <a:xfrm>
            <a:off x="447922" y="153710"/>
            <a:ext cx="8197200" cy="99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2800"/>
              <a:buFont typeface="Encode Sans"/>
              <a:buNone/>
              <a:defRPr b="1" i="0" sz="2800" u="none" cap="none" strike="noStrike">
                <a:solidFill>
                  <a:schemeClr val="dk1"/>
                </a:solidFill>
                <a:latin typeface="Encode Sans"/>
                <a:ea typeface="Encode Sans"/>
                <a:cs typeface="Encode Sans"/>
                <a:sym typeface="Encode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80" name="Google Shape;80;p20"/>
          <p:cNvPicPr preferRelativeResize="0"/>
          <p:nvPr/>
        </p:nvPicPr>
        <p:blipFill rotWithShape="1">
          <a:blip r:embed="rId2">
            <a:alphaModFix/>
          </a:blip>
          <a:srcRect b="0" l="0" r="0" t="0"/>
          <a:stretch/>
        </p:blipFill>
        <p:spPr>
          <a:xfrm>
            <a:off x="539000" y="877227"/>
            <a:ext cx="1103802" cy="70250"/>
          </a:xfrm>
          <a:prstGeom prst="rect">
            <a:avLst/>
          </a:prstGeom>
          <a:noFill/>
          <a:ln>
            <a:noFill/>
          </a:ln>
        </p:spPr>
      </p:pic>
      <p:sp>
        <p:nvSpPr>
          <p:cNvPr id="81" name="Google Shape;81;p20"/>
          <p:cNvSpPr txBox="1"/>
          <p:nvPr>
            <p:ph idx="1" type="body"/>
          </p:nvPr>
        </p:nvSpPr>
        <p:spPr>
          <a:xfrm>
            <a:off x="473400" y="1011806"/>
            <a:ext cx="8197200" cy="34749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80"/>
              </a:spcBef>
              <a:spcAft>
                <a:spcPts val="0"/>
              </a:spcAft>
              <a:buClr>
                <a:schemeClr val="dk2"/>
              </a:buClr>
              <a:buSzPts val="2200"/>
              <a:buFont typeface="Open Sans Medium"/>
              <a:buChar char="&gt;"/>
              <a:defRPr i="0" sz="2200" u="none" cap="none" strike="noStrike">
                <a:solidFill>
                  <a:schemeClr val="dk2"/>
                </a:solidFill>
                <a:latin typeface="Open Sans Medium"/>
                <a:ea typeface="Open Sans Medium"/>
                <a:cs typeface="Open Sans Medium"/>
                <a:sym typeface="Open Sans Medium"/>
              </a:defRPr>
            </a:lvl1pPr>
            <a:lvl2pPr indent="-355600" lvl="1" marL="914400" marR="0" rtl="0" algn="l">
              <a:spcBef>
                <a:spcPts val="400"/>
              </a:spcBef>
              <a:spcAft>
                <a:spcPts val="0"/>
              </a:spcAft>
              <a:buClr>
                <a:schemeClr val="dk2"/>
              </a:buClr>
              <a:buSzPts val="2000"/>
              <a:buFont typeface="Open Sans Medium"/>
              <a:buChar char="–"/>
              <a:defRPr i="0" sz="2000" u="none" cap="none" strike="noStrike">
                <a:solidFill>
                  <a:schemeClr val="dk2"/>
                </a:solidFill>
                <a:latin typeface="Open Sans Medium"/>
                <a:ea typeface="Open Sans Medium"/>
                <a:cs typeface="Open Sans Medium"/>
                <a:sym typeface="Open Sans Medium"/>
              </a:defRPr>
            </a:lvl2pPr>
            <a:lvl3pPr indent="-342900" lvl="2" marL="1371600" marR="0" rtl="0" algn="l">
              <a:spcBef>
                <a:spcPts val="360"/>
              </a:spcBef>
              <a:spcAft>
                <a:spcPts val="0"/>
              </a:spcAft>
              <a:buClr>
                <a:schemeClr val="dk2"/>
              </a:buClr>
              <a:buSzPts val="1800"/>
              <a:buFont typeface="Open Sans"/>
              <a:buChar char="&gt;"/>
              <a:defRPr i="0" sz="1800" u="none" cap="none" strike="noStrike">
                <a:solidFill>
                  <a:schemeClr val="dk2"/>
                </a:solidFill>
                <a:latin typeface="Open Sans"/>
                <a:ea typeface="Open Sans"/>
                <a:cs typeface="Open Sans"/>
                <a:sym typeface="Open Sans"/>
              </a:defRPr>
            </a:lvl3pPr>
            <a:lvl4pPr indent="-342900" lvl="3" marL="1828800" marR="0" rtl="0" algn="l">
              <a:spcBef>
                <a:spcPts val="320"/>
              </a:spcBef>
              <a:spcAft>
                <a:spcPts val="0"/>
              </a:spcAft>
              <a:buClr>
                <a:schemeClr val="dk2"/>
              </a:buClr>
              <a:buSzPts val="1800"/>
              <a:buFont typeface="Open Sans"/>
              <a:buChar char="–"/>
              <a:defRPr i="0" sz="1800" u="none" cap="none" strike="noStrike">
                <a:solidFill>
                  <a:schemeClr val="dk2"/>
                </a:solidFill>
                <a:latin typeface="Open Sans"/>
                <a:ea typeface="Open Sans"/>
                <a:cs typeface="Open Sans"/>
                <a:sym typeface="Open Sans"/>
              </a:defRPr>
            </a:lvl4pPr>
            <a:lvl5pPr indent="-342900" lvl="4" marL="2286000" marR="0" rtl="0" algn="l">
              <a:spcBef>
                <a:spcPts val="280"/>
              </a:spcBef>
              <a:spcAft>
                <a:spcPts val="0"/>
              </a:spcAft>
              <a:buClr>
                <a:schemeClr val="dk2"/>
              </a:buClr>
              <a:buSzPts val="1800"/>
              <a:buFont typeface="Open Sans"/>
              <a:buChar char="&gt;"/>
              <a:defRPr i="0" sz="1800" u="none" cap="none" strike="noStrike">
                <a:solidFill>
                  <a:schemeClr val="dk2"/>
                </a:solidFill>
                <a:latin typeface="Open Sans"/>
                <a:ea typeface="Open Sans"/>
                <a:cs typeface="Open Sans"/>
                <a:sym typeface="Open Sans"/>
              </a:defRPr>
            </a:lvl5pPr>
            <a:lvl6pPr indent="-342900" lvl="5" marL="2743200" marR="0" rtl="0" algn="l">
              <a:spcBef>
                <a:spcPts val="40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6pPr>
            <a:lvl7pPr indent="-342900" lvl="6" marL="3200400" marR="0" rtl="0" algn="l">
              <a:spcBef>
                <a:spcPts val="40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7pPr>
            <a:lvl8pPr indent="-342900" lvl="7" marL="3657600" marR="0" rtl="0" algn="l">
              <a:spcBef>
                <a:spcPts val="40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8pPr>
            <a:lvl9pPr indent="-342900" lvl="8" marL="4114800" marR="0" rtl="0" algn="l">
              <a:spcBef>
                <a:spcPts val="400"/>
              </a:spcBef>
              <a:spcAft>
                <a:spcPts val="0"/>
              </a:spcAft>
              <a:buClr>
                <a:schemeClr val="dk1"/>
              </a:buClr>
              <a:buSzPts val="1800"/>
              <a:buFont typeface="Open Sans"/>
              <a:buChar char="•"/>
              <a:defRPr i="0" sz="18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82" name="Shape 82"/>
        <p:cNvGrpSpPr/>
        <p:nvPr/>
      </p:nvGrpSpPr>
      <p:grpSpPr>
        <a:xfrm>
          <a:off x="0" y="0"/>
          <a:ext cx="0" cy="0"/>
          <a:chOff x="0" y="0"/>
          <a:chExt cx="0" cy="0"/>
        </a:xfrm>
      </p:grpSpPr>
      <p:sp>
        <p:nvSpPr>
          <p:cNvPr id="83" name="Google Shape;83;p21"/>
          <p:cNvSpPr txBox="1"/>
          <p:nvPr>
            <p:ph type="title"/>
          </p:nvPr>
        </p:nvSpPr>
        <p:spPr>
          <a:xfrm>
            <a:off x="460375" y="644993"/>
            <a:ext cx="702354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84" name="Google Shape;84;p21"/>
          <p:cNvPicPr preferRelativeResize="0"/>
          <p:nvPr/>
        </p:nvPicPr>
        <p:blipFill rotWithShape="1">
          <a:blip r:embed="rId2">
            <a:alphaModFix/>
          </a:blip>
          <a:srcRect b="0" l="0" r="0" t="0"/>
          <a:stretch/>
        </p:blipFill>
        <p:spPr>
          <a:xfrm>
            <a:off x="568081" y="3426449"/>
            <a:ext cx="1600200" cy="139700"/>
          </a:xfrm>
          <a:prstGeom prst="rect">
            <a:avLst/>
          </a:prstGeom>
          <a:noFill/>
          <a:ln>
            <a:noFill/>
          </a:ln>
        </p:spPr>
      </p:pic>
      <p:pic>
        <p:nvPicPr>
          <p:cNvPr id="85" name="Google Shape;85;p21"/>
          <p:cNvPicPr preferRelativeResize="0"/>
          <p:nvPr/>
        </p:nvPicPr>
        <p:blipFill rotWithShape="1">
          <a:blip r:embed="rId3">
            <a:alphaModFix/>
          </a:blip>
          <a:srcRect b="0" l="0" r="0" t="0"/>
          <a:stretch/>
        </p:blipFill>
        <p:spPr>
          <a:xfrm>
            <a:off x="568081" y="4599009"/>
            <a:ext cx="2425226" cy="213273"/>
          </a:xfrm>
          <a:prstGeom prst="rect">
            <a:avLst/>
          </a:prstGeom>
          <a:noFill/>
          <a:ln>
            <a:noFill/>
          </a:ln>
        </p:spPr>
      </p:pic>
      <p:pic>
        <p:nvPicPr>
          <p:cNvPr id="86" name="Google Shape;86;p21"/>
          <p:cNvPicPr preferRelativeResize="0"/>
          <p:nvPr/>
        </p:nvPicPr>
        <p:blipFill rotWithShape="1">
          <a:blip r:embed="rId4">
            <a:alphaModFix/>
          </a:blip>
          <a:srcRect b="0" l="0" r="0" t="0"/>
          <a:stretch/>
        </p:blipFill>
        <p:spPr>
          <a:xfrm>
            <a:off x="7483915" y="4219956"/>
            <a:ext cx="1371600" cy="92354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7" name="Shape 87"/>
        <p:cNvGrpSpPr/>
        <p:nvPr/>
      </p:nvGrpSpPr>
      <p:grpSpPr>
        <a:xfrm>
          <a:off x="0" y="0"/>
          <a:ext cx="0" cy="0"/>
          <a:chOff x="0" y="0"/>
          <a:chExt cx="0" cy="0"/>
        </a:xfrm>
      </p:grpSpPr>
      <p:sp>
        <p:nvSpPr>
          <p:cNvPr id="88" name="Google Shape;88;p22"/>
          <p:cNvSpPr txBox="1"/>
          <p:nvPr>
            <p:ph type="title"/>
          </p:nvPr>
        </p:nvSpPr>
        <p:spPr>
          <a:xfrm>
            <a:off x="460376" y="644993"/>
            <a:ext cx="702354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89" name="Google Shape;89;p22"/>
          <p:cNvPicPr preferRelativeResize="0"/>
          <p:nvPr/>
        </p:nvPicPr>
        <p:blipFill rotWithShape="1">
          <a:blip r:embed="rId2">
            <a:alphaModFix/>
          </a:blip>
          <a:srcRect b="0" l="0" r="0" t="0"/>
          <a:stretch/>
        </p:blipFill>
        <p:spPr>
          <a:xfrm>
            <a:off x="568081" y="3426449"/>
            <a:ext cx="1600200" cy="139700"/>
          </a:xfrm>
          <a:prstGeom prst="rect">
            <a:avLst/>
          </a:prstGeom>
          <a:noFill/>
          <a:ln>
            <a:noFill/>
          </a:ln>
        </p:spPr>
      </p:pic>
      <p:pic>
        <p:nvPicPr>
          <p:cNvPr id="90" name="Google Shape;90;p22"/>
          <p:cNvPicPr preferRelativeResize="0"/>
          <p:nvPr/>
        </p:nvPicPr>
        <p:blipFill rotWithShape="1">
          <a:blip r:embed="rId3">
            <a:alphaModFix/>
          </a:blip>
          <a:srcRect b="0" l="0" r="0" t="0"/>
          <a:stretch/>
        </p:blipFill>
        <p:spPr>
          <a:xfrm>
            <a:off x="568085" y="4675530"/>
            <a:ext cx="2539991" cy="172311"/>
          </a:xfrm>
          <a:prstGeom prst="rect">
            <a:avLst/>
          </a:prstGeom>
          <a:noFill/>
          <a:ln>
            <a:noFill/>
          </a:ln>
        </p:spPr>
      </p:pic>
      <p:pic>
        <p:nvPicPr>
          <p:cNvPr id="91" name="Google Shape;91;p22"/>
          <p:cNvPicPr preferRelativeResize="0"/>
          <p:nvPr/>
        </p:nvPicPr>
        <p:blipFill rotWithShape="1">
          <a:blip r:embed="rId4">
            <a:alphaModFix/>
          </a:blip>
          <a:srcRect b="0" l="0" r="0" t="0"/>
          <a:stretch/>
        </p:blipFill>
        <p:spPr>
          <a:xfrm>
            <a:off x="7483915" y="4219956"/>
            <a:ext cx="1371600" cy="9235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spTree>
      <p:nvGrpSpPr>
        <p:cNvPr id="92" name="Shape 92"/>
        <p:cNvGrpSpPr/>
        <p:nvPr/>
      </p:nvGrpSpPr>
      <p:grpSpPr>
        <a:xfrm>
          <a:off x="0" y="0"/>
          <a:ext cx="0" cy="0"/>
          <a:chOff x="0" y="0"/>
          <a:chExt cx="0" cy="0"/>
        </a:xfrm>
      </p:grpSpPr>
      <p:sp>
        <p:nvSpPr>
          <p:cNvPr id="93" name="Google Shape;93;p23"/>
          <p:cNvSpPr txBox="1"/>
          <p:nvPr>
            <p:ph type="title"/>
          </p:nvPr>
        </p:nvSpPr>
        <p:spPr>
          <a:xfrm>
            <a:off x="460375" y="370622"/>
            <a:ext cx="8184662"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94" name="Google Shape;94;p23"/>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sp>
        <p:nvSpPr>
          <p:cNvPr id="95" name="Google Shape;95;p23"/>
          <p:cNvSpPr txBox="1"/>
          <p:nvPr>
            <p:ph idx="1" type="body"/>
          </p:nvPr>
        </p:nvSpPr>
        <p:spPr>
          <a:xfrm>
            <a:off x="447923" y="1730667"/>
            <a:ext cx="8197114" cy="236590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96" name="Google Shape;96;p23"/>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spTree>
      <p:nvGrpSpPr>
        <p:cNvPr id="97" name="Shape 97"/>
        <p:cNvGrpSpPr/>
        <p:nvPr/>
      </p:nvGrpSpPr>
      <p:grpSpPr>
        <a:xfrm>
          <a:off x="0" y="0"/>
          <a:ext cx="0" cy="0"/>
          <a:chOff x="0" y="0"/>
          <a:chExt cx="0" cy="0"/>
        </a:xfrm>
      </p:grpSpPr>
      <p:sp>
        <p:nvSpPr>
          <p:cNvPr id="98" name="Google Shape;98;p24"/>
          <p:cNvSpPr txBox="1"/>
          <p:nvPr>
            <p:ph type="title"/>
          </p:nvPr>
        </p:nvSpPr>
        <p:spPr>
          <a:xfrm>
            <a:off x="460375" y="369733"/>
            <a:ext cx="8172210"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99" name="Google Shape;99;p24"/>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sp>
        <p:nvSpPr>
          <p:cNvPr id="100" name="Google Shape;100;p24"/>
          <p:cNvSpPr/>
          <p:nvPr>
            <p:ph idx="2" type="chart"/>
          </p:nvPr>
        </p:nvSpPr>
        <p:spPr>
          <a:xfrm>
            <a:off x="447923" y="1724977"/>
            <a:ext cx="8184662" cy="2961163"/>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dk1"/>
              </a:buClr>
              <a:buSzPts val="2400"/>
              <a:buFont typeface="Arial"/>
              <a:buNone/>
              <a:defRPr b="0" i="1" sz="2400" u="none" cap="none" strike="noStrike">
                <a:solidFill>
                  <a:schemeClr val="dk1"/>
                </a:solidFill>
                <a:latin typeface="Open Sans Light"/>
                <a:ea typeface="Open Sans Light"/>
                <a:cs typeface="Open Sans Light"/>
                <a:sym typeface="Open Sans Light"/>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01" name="Google Shape;101;p24"/>
          <p:cNvPicPr preferRelativeResize="0"/>
          <p:nvPr/>
        </p:nvPicPr>
        <p:blipFill rotWithShape="1">
          <a:blip r:embed="rId3">
            <a:alphaModFix/>
          </a:blip>
          <a:srcRect b="0" l="0" r="0" t="0"/>
          <a:stretch/>
        </p:blipFill>
        <p:spPr>
          <a:xfrm>
            <a:off x="6105041" y="4675530"/>
            <a:ext cx="2539991" cy="17231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03" name="Shape 103"/>
        <p:cNvGrpSpPr/>
        <p:nvPr/>
      </p:nvGrpSpPr>
      <p:grpSpPr>
        <a:xfrm>
          <a:off x="0" y="0"/>
          <a:ext cx="0" cy="0"/>
          <a:chOff x="0" y="0"/>
          <a:chExt cx="0" cy="0"/>
        </a:xfrm>
      </p:grpSpPr>
      <p:sp>
        <p:nvSpPr>
          <p:cNvPr id="104" name="Google Shape;104;p26"/>
          <p:cNvSpPr txBox="1"/>
          <p:nvPr>
            <p:ph type="title"/>
          </p:nvPr>
        </p:nvSpPr>
        <p:spPr>
          <a:xfrm>
            <a:off x="460375" y="369733"/>
            <a:ext cx="8184662"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05" name="Google Shape;105;p26"/>
          <p:cNvPicPr preferRelativeResize="0"/>
          <p:nvPr/>
        </p:nvPicPr>
        <p:blipFill rotWithShape="1">
          <a:blip r:embed="rId2">
            <a:alphaModFix/>
          </a:blip>
          <a:srcRect b="0" l="0" r="0" t="0"/>
          <a:stretch/>
        </p:blipFill>
        <p:spPr>
          <a:xfrm>
            <a:off x="555874" y="1363508"/>
            <a:ext cx="1090095" cy="96362"/>
          </a:xfrm>
          <a:prstGeom prst="rect">
            <a:avLst/>
          </a:prstGeom>
          <a:noFill/>
          <a:ln>
            <a:noFill/>
          </a:ln>
        </p:spPr>
      </p:pic>
      <p:sp>
        <p:nvSpPr>
          <p:cNvPr id="106" name="Google Shape;106;p26"/>
          <p:cNvSpPr txBox="1"/>
          <p:nvPr>
            <p:ph idx="1" type="body"/>
          </p:nvPr>
        </p:nvSpPr>
        <p:spPr>
          <a:xfrm>
            <a:off x="447923" y="1730667"/>
            <a:ext cx="8197114" cy="236590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07" name="Google Shape;107;p26"/>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08" name="Shape 108"/>
        <p:cNvGrpSpPr/>
        <p:nvPr/>
      </p:nvGrpSpPr>
      <p:grpSpPr>
        <a:xfrm>
          <a:off x="0" y="0"/>
          <a:ext cx="0" cy="0"/>
          <a:chOff x="0" y="0"/>
          <a:chExt cx="0" cy="0"/>
        </a:xfrm>
      </p:grpSpPr>
      <p:sp>
        <p:nvSpPr>
          <p:cNvPr id="109" name="Google Shape;109;p27"/>
          <p:cNvSpPr txBox="1"/>
          <p:nvPr>
            <p:ph type="title"/>
          </p:nvPr>
        </p:nvSpPr>
        <p:spPr>
          <a:xfrm>
            <a:off x="460375" y="644993"/>
            <a:ext cx="702354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10" name="Google Shape;110;p27"/>
          <p:cNvPicPr preferRelativeResize="0"/>
          <p:nvPr/>
        </p:nvPicPr>
        <p:blipFill rotWithShape="1">
          <a:blip r:embed="rId2">
            <a:alphaModFix/>
          </a:blip>
          <a:srcRect b="0" l="0" r="0" t="0"/>
          <a:stretch/>
        </p:blipFill>
        <p:spPr>
          <a:xfrm>
            <a:off x="569461" y="3426449"/>
            <a:ext cx="1597439" cy="139700"/>
          </a:xfrm>
          <a:prstGeom prst="rect">
            <a:avLst/>
          </a:prstGeom>
          <a:noFill/>
          <a:ln>
            <a:noFill/>
          </a:ln>
        </p:spPr>
      </p:pic>
      <p:pic>
        <p:nvPicPr>
          <p:cNvPr id="111" name="Google Shape;111;p27"/>
          <p:cNvPicPr preferRelativeResize="0"/>
          <p:nvPr/>
        </p:nvPicPr>
        <p:blipFill rotWithShape="1">
          <a:blip r:embed="rId3">
            <a:alphaModFix/>
          </a:blip>
          <a:srcRect b="0" l="0" r="0" t="0"/>
          <a:stretch/>
        </p:blipFill>
        <p:spPr>
          <a:xfrm>
            <a:off x="568081" y="4599107"/>
            <a:ext cx="2416273" cy="212486"/>
          </a:xfrm>
          <a:prstGeom prst="rect">
            <a:avLst/>
          </a:prstGeom>
          <a:noFill/>
          <a:ln>
            <a:noFill/>
          </a:ln>
        </p:spPr>
      </p:pic>
      <p:pic>
        <p:nvPicPr>
          <p:cNvPr id="112" name="Google Shape;112;p27"/>
          <p:cNvPicPr preferRelativeResize="0"/>
          <p:nvPr/>
        </p:nvPicPr>
        <p:blipFill rotWithShape="1">
          <a:blip r:embed="rId4">
            <a:alphaModFix/>
          </a:blip>
          <a:srcRect b="0" l="0" r="0" t="0"/>
          <a:stretch/>
        </p:blipFill>
        <p:spPr>
          <a:xfrm>
            <a:off x="7483915" y="4219956"/>
            <a:ext cx="1371600" cy="92354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3" name="Shape 113"/>
        <p:cNvGrpSpPr/>
        <p:nvPr/>
      </p:nvGrpSpPr>
      <p:grpSpPr>
        <a:xfrm>
          <a:off x="0" y="0"/>
          <a:ext cx="0" cy="0"/>
          <a:chOff x="0" y="0"/>
          <a:chExt cx="0" cy="0"/>
        </a:xfrm>
      </p:grpSpPr>
      <p:sp>
        <p:nvSpPr>
          <p:cNvPr id="114" name="Google Shape;114;p28"/>
          <p:cNvSpPr txBox="1"/>
          <p:nvPr>
            <p:ph type="title"/>
          </p:nvPr>
        </p:nvSpPr>
        <p:spPr>
          <a:xfrm>
            <a:off x="460375" y="644993"/>
            <a:ext cx="697230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15" name="Google Shape;115;p28"/>
          <p:cNvPicPr preferRelativeResize="0"/>
          <p:nvPr/>
        </p:nvPicPr>
        <p:blipFill rotWithShape="1">
          <a:blip r:embed="rId2">
            <a:alphaModFix/>
          </a:blip>
          <a:srcRect b="0" l="0" r="0" t="0"/>
          <a:stretch/>
        </p:blipFill>
        <p:spPr>
          <a:xfrm>
            <a:off x="569461" y="3426449"/>
            <a:ext cx="1597439" cy="139700"/>
          </a:xfrm>
          <a:prstGeom prst="rect">
            <a:avLst/>
          </a:prstGeom>
          <a:noFill/>
          <a:ln>
            <a:noFill/>
          </a:ln>
        </p:spPr>
      </p:pic>
      <p:pic>
        <p:nvPicPr>
          <p:cNvPr id="116" name="Google Shape;116;p28"/>
          <p:cNvPicPr preferRelativeResize="0"/>
          <p:nvPr/>
        </p:nvPicPr>
        <p:blipFill rotWithShape="1">
          <a:blip r:embed="rId3">
            <a:alphaModFix/>
          </a:blip>
          <a:srcRect b="0" l="0" r="0" t="0"/>
          <a:stretch/>
        </p:blipFill>
        <p:spPr>
          <a:xfrm>
            <a:off x="568085" y="4675530"/>
            <a:ext cx="2539991" cy="172311"/>
          </a:xfrm>
          <a:prstGeom prst="rect">
            <a:avLst/>
          </a:prstGeom>
          <a:noFill/>
          <a:ln>
            <a:noFill/>
          </a:ln>
        </p:spPr>
      </p:pic>
      <p:pic>
        <p:nvPicPr>
          <p:cNvPr id="117" name="Google Shape;117;p28"/>
          <p:cNvPicPr preferRelativeResize="0"/>
          <p:nvPr/>
        </p:nvPicPr>
        <p:blipFill rotWithShape="1">
          <a:blip r:embed="rId4">
            <a:alphaModFix/>
          </a:blip>
          <a:srcRect b="0" l="0" r="0" t="0"/>
          <a:stretch/>
        </p:blipFill>
        <p:spPr>
          <a:xfrm>
            <a:off x="7483915" y="4219956"/>
            <a:ext cx="1371600" cy="9235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8" name="Shape 118"/>
        <p:cNvGrpSpPr/>
        <p:nvPr/>
      </p:nvGrpSpPr>
      <p:grpSpPr>
        <a:xfrm>
          <a:off x="0" y="0"/>
          <a:ext cx="0" cy="0"/>
          <a:chOff x="0" y="0"/>
          <a:chExt cx="0" cy="0"/>
        </a:xfrm>
      </p:grpSpPr>
      <p:sp>
        <p:nvSpPr>
          <p:cNvPr id="119" name="Google Shape;119;p29"/>
          <p:cNvSpPr txBox="1"/>
          <p:nvPr>
            <p:ph type="title"/>
          </p:nvPr>
        </p:nvSpPr>
        <p:spPr>
          <a:xfrm>
            <a:off x="460374" y="369733"/>
            <a:ext cx="8184657"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20" name="Google Shape;120;p29"/>
          <p:cNvPicPr preferRelativeResize="0"/>
          <p:nvPr/>
        </p:nvPicPr>
        <p:blipFill rotWithShape="1">
          <a:blip r:embed="rId2">
            <a:alphaModFix/>
          </a:blip>
          <a:srcRect b="0" l="0" r="0" t="0"/>
          <a:stretch/>
        </p:blipFill>
        <p:spPr>
          <a:xfrm>
            <a:off x="555874" y="1363508"/>
            <a:ext cx="1090095" cy="96362"/>
          </a:xfrm>
          <a:prstGeom prst="rect">
            <a:avLst/>
          </a:prstGeom>
          <a:noFill/>
          <a:ln>
            <a:noFill/>
          </a:ln>
        </p:spPr>
      </p:pic>
      <p:sp>
        <p:nvSpPr>
          <p:cNvPr id="121" name="Google Shape;121;p29"/>
          <p:cNvSpPr txBox="1"/>
          <p:nvPr>
            <p:ph idx="1" type="body"/>
          </p:nvPr>
        </p:nvSpPr>
        <p:spPr>
          <a:xfrm>
            <a:off x="460375"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indent="-228600" lvl="1" marL="914400" marR="0" rtl="0" algn="l">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rtl="0" algn="l">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2" name="Google Shape;122;p29"/>
          <p:cNvSpPr txBox="1"/>
          <p:nvPr>
            <p:ph idx="2" type="body"/>
          </p:nvPr>
        </p:nvSpPr>
        <p:spPr>
          <a:xfrm>
            <a:off x="447923" y="2320239"/>
            <a:ext cx="8197114" cy="225176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23" name="Google Shape;123;p29"/>
          <p:cNvPicPr preferRelativeResize="0"/>
          <p:nvPr/>
        </p:nvPicPr>
        <p:blipFill rotWithShape="1">
          <a:blip r:embed="rId3">
            <a:alphaModFix/>
          </a:blip>
          <a:srcRect b="0" l="0" r="0" t="0"/>
          <a:stretch/>
        </p:blipFill>
        <p:spPr>
          <a:xfrm>
            <a:off x="6105041" y="4675530"/>
            <a:ext cx="2539991" cy="17231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24" name="Shape 124"/>
        <p:cNvGrpSpPr/>
        <p:nvPr/>
      </p:nvGrpSpPr>
      <p:grpSpPr>
        <a:xfrm>
          <a:off x="0" y="0"/>
          <a:ext cx="0" cy="0"/>
          <a:chOff x="0" y="0"/>
          <a:chExt cx="0" cy="0"/>
        </a:xfrm>
      </p:grpSpPr>
      <p:sp>
        <p:nvSpPr>
          <p:cNvPr id="125" name="Google Shape;125;p30"/>
          <p:cNvSpPr txBox="1"/>
          <p:nvPr>
            <p:ph type="title"/>
          </p:nvPr>
        </p:nvSpPr>
        <p:spPr>
          <a:xfrm>
            <a:off x="460375" y="381608"/>
            <a:ext cx="8172210"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26" name="Google Shape;126;p30"/>
          <p:cNvPicPr preferRelativeResize="0"/>
          <p:nvPr/>
        </p:nvPicPr>
        <p:blipFill rotWithShape="1">
          <a:blip r:embed="rId2">
            <a:alphaModFix/>
          </a:blip>
          <a:srcRect b="0" l="0" r="0" t="0"/>
          <a:stretch/>
        </p:blipFill>
        <p:spPr>
          <a:xfrm>
            <a:off x="555874" y="1363508"/>
            <a:ext cx="1090095" cy="96362"/>
          </a:xfrm>
          <a:prstGeom prst="rect">
            <a:avLst/>
          </a:prstGeom>
          <a:noFill/>
          <a:ln>
            <a:noFill/>
          </a:ln>
        </p:spPr>
      </p:pic>
      <p:sp>
        <p:nvSpPr>
          <p:cNvPr id="127" name="Google Shape;127;p30"/>
          <p:cNvSpPr/>
          <p:nvPr>
            <p:ph idx="2" type="chart"/>
          </p:nvPr>
        </p:nvSpPr>
        <p:spPr>
          <a:xfrm>
            <a:off x="447923" y="1724977"/>
            <a:ext cx="8184662" cy="2961163"/>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dk1"/>
              </a:buClr>
              <a:buSzPts val="2400"/>
              <a:buFont typeface="Arial"/>
              <a:buNone/>
              <a:defRPr b="0" i="1" sz="2400" u="none" cap="none" strike="noStrike">
                <a:solidFill>
                  <a:schemeClr val="dk1"/>
                </a:solidFill>
                <a:latin typeface="Open Sans Light"/>
                <a:ea typeface="Open Sans Light"/>
                <a:cs typeface="Open Sans Light"/>
                <a:sym typeface="Open Sans Light"/>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28" name="Google Shape;128;p30"/>
          <p:cNvPicPr preferRelativeResize="0"/>
          <p:nvPr/>
        </p:nvPicPr>
        <p:blipFill rotWithShape="1">
          <a:blip r:embed="rId3">
            <a:alphaModFix/>
          </a:blip>
          <a:srcRect b="0" l="0" r="0" t="0"/>
          <a:stretch/>
        </p:blipFill>
        <p:spPr>
          <a:xfrm>
            <a:off x="6105041" y="4675530"/>
            <a:ext cx="2539991" cy="17231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7" name="Shape 7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CA91"/>
        </a:solidFill>
      </p:bgPr>
    </p:bg>
    <p:spTree>
      <p:nvGrpSpPr>
        <p:cNvPr id="102" name="Shape 10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drive.google.com/file/d/1UGqrDsMTYzfWZm0LbNTZ4gwxOtYc75Z2/view" TargetMode="Externa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hyperlink" Target="https://doi.org/10.1523/JNEUROSCI.0936-17.2017" TargetMode="External"/><Relationship Id="rId6" Type="http://schemas.openxmlformats.org/officeDocument/2006/relationships/hyperlink" Target="https://doi.org/10.1523/JNEUROSCI.0936-17.2017"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73FB4"/>
            </a:gs>
            <a:gs pos="100000">
              <a:srgbClr val="31214F"/>
            </a:gs>
          </a:gsLst>
          <a:path path="circle">
            <a:fillToRect b="50%" l="50%" r="50%" t="50%"/>
          </a:path>
          <a:tileRect/>
        </a:gradFill>
      </p:bgPr>
    </p:bg>
    <p:spTree>
      <p:nvGrpSpPr>
        <p:cNvPr id="132" name="Shape 132"/>
        <p:cNvGrpSpPr/>
        <p:nvPr/>
      </p:nvGrpSpPr>
      <p:grpSpPr>
        <a:xfrm>
          <a:off x="0" y="0"/>
          <a:ext cx="0" cy="0"/>
          <a:chOff x="0" y="0"/>
          <a:chExt cx="0" cy="0"/>
        </a:xfrm>
      </p:grpSpPr>
      <p:sp>
        <p:nvSpPr>
          <p:cNvPr id="133" name="Google Shape;133;p31"/>
          <p:cNvSpPr txBox="1"/>
          <p:nvPr>
            <p:ph type="title"/>
          </p:nvPr>
        </p:nvSpPr>
        <p:spPr>
          <a:xfrm>
            <a:off x="460375" y="437025"/>
            <a:ext cx="8279400" cy="22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5000"/>
              <a:buFont typeface="Encode Sans Black"/>
              <a:buNone/>
            </a:pPr>
            <a:r>
              <a:rPr b="0" lang="en" sz="3600">
                <a:latin typeface="Encode Sans SemiBold"/>
                <a:ea typeface="Encode Sans SemiBold"/>
                <a:cs typeface="Encode Sans SemiBold"/>
                <a:sym typeface="Encode Sans SemiBold"/>
              </a:rPr>
              <a:t>TURMorIC: Adding Some Spice to Brain Cell Imaging</a:t>
            </a:r>
            <a:endParaRPr b="0" sz="3600">
              <a:latin typeface="Encode Sans SemiBold"/>
              <a:ea typeface="Encode Sans SemiBold"/>
              <a:cs typeface="Encode Sans SemiBold"/>
              <a:sym typeface="Encode Sans SemiBold"/>
            </a:endParaRPr>
          </a:p>
        </p:txBody>
      </p:sp>
      <p:sp>
        <p:nvSpPr>
          <p:cNvPr id="134" name="Google Shape;134;p31"/>
          <p:cNvSpPr txBox="1"/>
          <p:nvPr>
            <p:ph type="title"/>
          </p:nvPr>
        </p:nvSpPr>
        <p:spPr>
          <a:xfrm>
            <a:off x="460375" y="2867049"/>
            <a:ext cx="6972300" cy="624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000"/>
              <a:buFont typeface="Encode Sans Black"/>
              <a:buNone/>
            </a:pPr>
            <a:r>
              <a:rPr b="0" lang="en" sz="2600">
                <a:solidFill>
                  <a:srgbClr val="E2CA91"/>
                </a:solidFill>
                <a:latin typeface="Encode Sans Medium"/>
                <a:ea typeface="Encode Sans Medium"/>
                <a:cs typeface="Encode Sans Medium"/>
                <a:sym typeface="Encode Sans Medium"/>
              </a:rPr>
              <a:t>Team </a:t>
            </a:r>
            <a:endParaRPr b="0" sz="2600">
              <a:solidFill>
                <a:srgbClr val="E2CA91"/>
              </a:solidFill>
              <a:latin typeface="Encode Sans Medium"/>
              <a:ea typeface="Encode Sans Medium"/>
              <a:cs typeface="Encode Sans Medium"/>
              <a:sym typeface="Encode Sans Medium"/>
            </a:endParaRPr>
          </a:p>
        </p:txBody>
      </p:sp>
      <p:sp>
        <p:nvSpPr>
          <p:cNvPr id="135" name="Google Shape;135;p31"/>
          <p:cNvSpPr txBox="1"/>
          <p:nvPr>
            <p:ph type="title"/>
          </p:nvPr>
        </p:nvSpPr>
        <p:spPr>
          <a:xfrm>
            <a:off x="460375" y="3071300"/>
            <a:ext cx="8472900" cy="874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000"/>
              <a:buFont typeface="Encode Sans Black"/>
              <a:buNone/>
            </a:pPr>
            <a:r>
              <a:rPr b="0" lang="en" sz="1800">
                <a:solidFill>
                  <a:schemeClr val="lt1"/>
                </a:solidFill>
                <a:latin typeface="Encode Sans"/>
                <a:ea typeface="Encode Sans"/>
                <a:cs typeface="Encode Sans"/>
                <a:sym typeface="Encode Sans"/>
              </a:rPr>
              <a:t>Members</a:t>
            </a:r>
            <a:r>
              <a:rPr b="0" lang="en" sz="1800">
                <a:latin typeface="Encode Sans"/>
                <a:ea typeface="Encode Sans"/>
                <a:cs typeface="Encode Sans"/>
                <a:sym typeface="Encode Sans"/>
              </a:rPr>
              <a:t>: Sergio Mayta, Muna Yase, </a:t>
            </a:r>
            <a:r>
              <a:rPr b="0" lang="en" sz="1800">
                <a:latin typeface="Encode Sans"/>
                <a:ea typeface="Encode Sans"/>
                <a:cs typeface="Encode Sans"/>
                <a:sym typeface="Encode Sans"/>
              </a:rPr>
              <a:t>Colin</a:t>
            </a:r>
            <a:r>
              <a:rPr b="0" lang="en" sz="1800">
                <a:latin typeface="Encode Sans"/>
                <a:ea typeface="Encode Sans"/>
                <a:cs typeface="Encode Sans"/>
                <a:sym typeface="Encode Sans"/>
              </a:rPr>
              <a:t> Landis, Krista Phommatha, Heather Wood</a:t>
            </a:r>
            <a:endParaRPr b="0" sz="1800">
              <a:latin typeface="Encode Sans"/>
              <a:ea typeface="Encode Sans"/>
              <a:cs typeface="Encode Sans"/>
              <a:sym typeface="Encod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p:nvPr/>
        </p:nvSpPr>
        <p:spPr>
          <a:xfrm>
            <a:off x="3122300" y="860488"/>
            <a:ext cx="1950300" cy="1852500"/>
          </a:xfrm>
          <a:prstGeom prst="roundRect">
            <a:avLst>
              <a:gd fmla="val 16667" name="adj"/>
            </a:avLst>
          </a:prstGeom>
          <a:solidFill>
            <a:srgbClr val="E2CA9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Adaptive Thresholding</a:t>
            </a:r>
            <a:endParaRPr b="1" i="1"/>
          </a:p>
          <a:p>
            <a:pPr indent="0" lvl="0" marL="0" rtl="0" algn="ctr">
              <a:spcBef>
                <a:spcPts val="0"/>
              </a:spcBef>
              <a:spcAft>
                <a:spcPts val="0"/>
              </a:spcAft>
              <a:buNone/>
            </a:pPr>
            <a:r>
              <a:rPr lang="en" sz="1300">
                <a:solidFill>
                  <a:srgbClr val="1F1F1F"/>
                </a:solidFill>
              </a:rPr>
              <a:t>–Applies thresholding methods to images</a:t>
            </a:r>
            <a:endParaRPr sz="1300">
              <a:solidFill>
                <a:srgbClr val="1F1F1F"/>
              </a:solidFill>
            </a:endParaRPr>
          </a:p>
          <a:p>
            <a:pPr indent="0" lvl="0" marL="0" rtl="0" algn="ctr">
              <a:spcBef>
                <a:spcPts val="0"/>
              </a:spcBef>
              <a:spcAft>
                <a:spcPts val="0"/>
              </a:spcAft>
              <a:buNone/>
            </a:pPr>
            <a:r>
              <a:rPr lang="en" sz="1300">
                <a:solidFill>
                  <a:srgbClr val="1F1F1F"/>
                </a:solidFill>
              </a:rPr>
              <a:t>–Finds optimal threshold for microglia identification</a:t>
            </a:r>
            <a:endParaRPr>
              <a:solidFill>
                <a:srgbClr val="1F1F1F"/>
              </a:solidFill>
            </a:endParaRPr>
          </a:p>
        </p:txBody>
      </p:sp>
      <p:sp>
        <p:nvSpPr>
          <p:cNvPr id="246" name="Google Shape;246;p40"/>
          <p:cNvSpPr/>
          <p:nvPr/>
        </p:nvSpPr>
        <p:spPr>
          <a:xfrm>
            <a:off x="3122300" y="3153563"/>
            <a:ext cx="1950300" cy="1852500"/>
          </a:xfrm>
          <a:prstGeom prst="roundRect">
            <a:avLst>
              <a:gd fmla="val 16667" name="adj"/>
            </a:avLst>
          </a:prstGeom>
          <a:solidFill>
            <a:srgbClr val="E2CA9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Segmentation &amp; Quantification</a:t>
            </a:r>
            <a:endParaRPr b="1" i="1"/>
          </a:p>
          <a:p>
            <a:pPr indent="0" lvl="0" marL="0" rtl="0" algn="ctr">
              <a:spcBef>
                <a:spcPts val="0"/>
              </a:spcBef>
              <a:spcAft>
                <a:spcPts val="0"/>
              </a:spcAft>
              <a:buNone/>
            </a:pPr>
            <a:r>
              <a:rPr b="1" i="1" lang="en">
                <a:solidFill>
                  <a:srgbClr val="1F1F1F"/>
                </a:solidFill>
              </a:rPr>
              <a:t>–</a:t>
            </a:r>
            <a:r>
              <a:rPr lang="en">
                <a:solidFill>
                  <a:srgbClr val="1F1F1F"/>
                </a:solidFill>
              </a:rPr>
              <a:t>Detects glial cells in images and extracts morphological features</a:t>
            </a:r>
            <a:endParaRPr i="1">
              <a:solidFill>
                <a:srgbClr val="1F1F1F"/>
              </a:solidFill>
            </a:endParaRPr>
          </a:p>
        </p:txBody>
      </p:sp>
      <p:cxnSp>
        <p:nvCxnSpPr>
          <p:cNvPr id="247" name="Google Shape;247;p40"/>
          <p:cNvCxnSpPr/>
          <p:nvPr/>
        </p:nvCxnSpPr>
        <p:spPr>
          <a:xfrm>
            <a:off x="4097450" y="2776375"/>
            <a:ext cx="0" cy="313800"/>
          </a:xfrm>
          <a:prstGeom prst="straightConnector1">
            <a:avLst/>
          </a:prstGeom>
          <a:noFill/>
          <a:ln cap="flat" cmpd="sng" w="28575">
            <a:solidFill>
              <a:schemeClr val="dk2"/>
            </a:solidFill>
            <a:prstDash val="solid"/>
            <a:round/>
            <a:headEnd len="med" w="med" type="none"/>
            <a:tailEnd len="med" w="med" type="triangle"/>
          </a:ln>
        </p:spPr>
      </p:cxnSp>
      <p:sp>
        <p:nvSpPr>
          <p:cNvPr id="248" name="Google Shape;248;p40"/>
          <p:cNvSpPr txBox="1"/>
          <p:nvPr/>
        </p:nvSpPr>
        <p:spPr>
          <a:xfrm>
            <a:off x="4097450" y="2712988"/>
            <a:ext cx="18177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Segmentation parameters</a:t>
            </a:r>
            <a:endParaRPr sz="1100"/>
          </a:p>
        </p:txBody>
      </p:sp>
      <p:cxnSp>
        <p:nvCxnSpPr>
          <p:cNvPr id="249" name="Google Shape;249;p40"/>
          <p:cNvCxnSpPr/>
          <p:nvPr/>
        </p:nvCxnSpPr>
        <p:spPr>
          <a:xfrm>
            <a:off x="886263" y="2690313"/>
            <a:ext cx="931800" cy="0"/>
          </a:xfrm>
          <a:prstGeom prst="straightConnector1">
            <a:avLst/>
          </a:prstGeom>
          <a:noFill/>
          <a:ln cap="flat" cmpd="sng" w="28575">
            <a:solidFill>
              <a:schemeClr val="dk2"/>
            </a:solidFill>
            <a:prstDash val="solid"/>
            <a:round/>
            <a:headEnd len="med" w="med" type="none"/>
            <a:tailEnd len="med" w="med" type="none"/>
          </a:ln>
        </p:spPr>
      </p:cxnSp>
      <p:cxnSp>
        <p:nvCxnSpPr>
          <p:cNvPr id="250" name="Google Shape;250;p40"/>
          <p:cNvCxnSpPr/>
          <p:nvPr/>
        </p:nvCxnSpPr>
        <p:spPr>
          <a:xfrm rot="10800000">
            <a:off x="1818125" y="2072238"/>
            <a:ext cx="0" cy="1360200"/>
          </a:xfrm>
          <a:prstGeom prst="straightConnector1">
            <a:avLst/>
          </a:prstGeom>
          <a:noFill/>
          <a:ln cap="flat" cmpd="sng" w="28575">
            <a:solidFill>
              <a:schemeClr val="dk2"/>
            </a:solidFill>
            <a:prstDash val="solid"/>
            <a:round/>
            <a:headEnd len="med" w="med" type="none"/>
            <a:tailEnd len="med" w="med" type="none"/>
          </a:ln>
        </p:spPr>
      </p:cxnSp>
      <p:cxnSp>
        <p:nvCxnSpPr>
          <p:cNvPr id="251" name="Google Shape;251;p40"/>
          <p:cNvCxnSpPr/>
          <p:nvPr/>
        </p:nvCxnSpPr>
        <p:spPr>
          <a:xfrm>
            <a:off x="1818113" y="2073488"/>
            <a:ext cx="1144200" cy="0"/>
          </a:xfrm>
          <a:prstGeom prst="straightConnector1">
            <a:avLst/>
          </a:prstGeom>
          <a:noFill/>
          <a:ln cap="flat" cmpd="sng" w="28575">
            <a:solidFill>
              <a:schemeClr val="dk2"/>
            </a:solidFill>
            <a:prstDash val="solid"/>
            <a:round/>
            <a:headEnd len="med" w="med" type="none"/>
            <a:tailEnd len="med" w="med" type="triangle"/>
          </a:ln>
        </p:spPr>
      </p:cxnSp>
      <p:cxnSp>
        <p:nvCxnSpPr>
          <p:cNvPr id="252" name="Google Shape;252;p40"/>
          <p:cNvCxnSpPr/>
          <p:nvPr/>
        </p:nvCxnSpPr>
        <p:spPr>
          <a:xfrm>
            <a:off x="1827263" y="3424738"/>
            <a:ext cx="1125900" cy="0"/>
          </a:xfrm>
          <a:prstGeom prst="straightConnector1">
            <a:avLst/>
          </a:prstGeom>
          <a:noFill/>
          <a:ln cap="flat" cmpd="sng" w="28575">
            <a:solidFill>
              <a:schemeClr val="dk2"/>
            </a:solidFill>
            <a:prstDash val="solid"/>
            <a:round/>
            <a:headEnd len="med" w="med" type="none"/>
            <a:tailEnd len="med" w="med" type="triangle"/>
          </a:ln>
        </p:spPr>
      </p:cxnSp>
      <p:sp>
        <p:nvSpPr>
          <p:cNvPr id="253" name="Google Shape;253;p40"/>
          <p:cNvSpPr txBox="1"/>
          <p:nvPr/>
        </p:nvSpPr>
        <p:spPr>
          <a:xfrm>
            <a:off x="752400" y="2684138"/>
            <a:ext cx="11073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Preprocessed images</a:t>
            </a:r>
            <a:endParaRPr sz="1100"/>
          </a:p>
        </p:txBody>
      </p:sp>
      <p:grpSp>
        <p:nvGrpSpPr>
          <p:cNvPr id="254" name="Google Shape;254;p40"/>
          <p:cNvGrpSpPr/>
          <p:nvPr/>
        </p:nvGrpSpPr>
        <p:grpSpPr>
          <a:xfrm>
            <a:off x="752400" y="3793088"/>
            <a:ext cx="2202300" cy="350700"/>
            <a:chOff x="752400" y="3793088"/>
            <a:chExt cx="2202300" cy="350700"/>
          </a:xfrm>
        </p:grpSpPr>
        <p:cxnSp>
          <p:nvCxnSpPr>
            <p:cNvPr id="255" name="Google Shape;255;p40"/>
            <p:cNvCxnSpPr/>
            <p:nvPr/>
          </p:nvCxnSpPr>
          <p:spPr>
            <a:xfrm>
              <a:off x="775200" y="3793088"/>
              <a:ext cx="2156700" cy="0"/>
            </a:xfrm>
            <a:prstGeom prst="straightConnector1">
              <a:avLst/>
            </a:prstGeom>
            <a:noFill/>
            <a:ln cap="flat" cmpd="sng" w="28575">
              <a:solidFill>
                <a:schemeClr val="dk2"/>
              </a:solidFill>
              <a:prstDash val="solid"/>
              <a:round/>
              <a:headEnd len="med" w="med" type="none"/>
              <a:tailEnd len="med" w="med" type="triangle"/>
            </a:ln>
          </p:spPr>
        </p:cxnSp>
        <p:sp>
          <p:nvSpPr>
            <p:cNvPr id="256" name="Google Shape;256;p40"/>
            <p:cNvSpPr txBox="1"/>
            <p:nvPr/>
          </p:nvSpPr>
          <p:spPr>
            <a:xfrm>
              <a:off x="752400" y="3793088"/>
              <a:ext cx="22023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Ground truth data (testing set)</a:t>
              </a:r>
              <a:endParaRPr sz="1100"/>
            </a:p>
          </p:txBody>
        </p:sp>
      </p:grpSp>
      <p:grpSp>
        <p:nvGrpSpPr>
          <p:cNvPr id="257" name="Google Shape;257;p40"/>
          <p:cNvGrpSpPr/>
          <p:nvPr/>
        </p:nvGrpSpPr>
        <p:grpSpPr>
          <a:xfrm>
            <a:off x="5240200" y="3334588"/>
            <a:ext cx="2058300" cy="498313"/>
            <a:chOff x="5240200" y="3334588"/>
            <a:chExt cx="2058300" cy="498313"/>
          </a:xfrm>
        </p:grpSpPr>
        <p:cxnSp>
          <p:nvCxnSpPr>
            <p:cNvPr id="258" name="Google Shape;258;p40"/>
            <p:cNvCxnSpPr/>
            <p:nvPr/>
          </p:nvCxnSpPr>
          <p:spPr>
            <a:xfrm>
              <a:off x="5248638" y="3334588"/>
              <a:ext cx="2025300" cy="0"/>
            </a:xfrm>
            <a:prstGeom prst="straightConnector1">
              <a:avLst/>
            </a:prstGeom>
            <a:noFill/>
            <a:ln cap="flat" cmpd="sng" w="28575">
              <a:solidFill>
                <a:schemeClr val="dk2"/>
              </a:solidFill>
              <a:prstDash val="solid"/>
              <a:round/>
              <a:headEnd len="med" w="med" type="none"/>
              <a:tailEnd len="med" w="med" type="triangle"/>
            </a:ln>
          </p:spPr>
        </p:cxnSp>
        <p:sp>
          <p:nvSpPr>
            <p:cNvPr id="259" name="Google Shape;259;p40"/>
            <p:cNvSpPr txBox="1"/>
            <p:nvPr/>
          </p:nvSpPr>
          <p:spPr>
            <a:xfrm>
              <a:off x="5240200" y="3334600"/>
              <a:ext cx="20583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Datasets with morphological feature calculations</a:t>
              </a:r>
              <a:endParaRPr sz="1100"/>
            </a:p>
          </p:txBody>
        </p:sp>
      </p:grpSp>
      <p:sp>
        <p:nvSpPr>
          <p:cNvPr id="260" name="Google Shape;260;p40"/>
          <p:cNvSpPr/>
          <p:nvPr/>
        </p:nvSpPr>
        <p:spPr>
          <a:xfrm>
            <a:off x="3122300" y="860500"/>
            <a:ext cx="1950300" cy="1852500"/>
          </a:xfrm>
          <a:prstGeom prst="roundRect">
            <a:avLst>
              <a:gd fmla="val 16667" name="adj"/>
            </a:avLst>
          </a:prstGeom>
          <a:solidFill>
            <a:srgbClr val="E2CA9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Adaptive Thresholding</a:t>
            </a:r>
            <a:endParaRPr b="1" i="1"/>
          </a:p>
          <a:p>
            <a:pPr indent="0" lvl="0" marL="0" rtl="0" algn="ctr">
              <a:spcBef>
                <a:spcPts val="0"/>
              </a:spcBef>
              <a:spcAft>
                <a:spcPts val="0"/>
              </a:spcAft>
              <a:buNone/>
            </a:pPr>
            <a:r>
              <a:rPr lang="en" sz="1300">
                <a:solidFill>
                  <a:srgbClr val="1F1F1F"/>
                </a:solidFill>
              </a:rPr>
              <a:t>–Applies thresholding methods to images</a:t>
            </a:r>
            <a:endParaRPr sz="1300">
              <a:solidFill>
                <a:srgbClr val="1F1F1F"/>
              </a:solidFill>
            </a:endParaRPr>
          </a:p>
          <a:p>
            <a:pPr indent="0" lvl="0" marL="0" rtl="0" algn="ctr">
              <a:spcBef>
                <a:spcPts val="0"/>
              </a:spcBef>
              <a:spcAft>
                <a:spcPts val="0"/>
              </a:spcAft>
              <a:buNone/>
            </a:pPr>
            <a:r>
              <a:rPr lang="en" sz="1300">
                <a:solidFill>
                  <a:srgbClr val="1F1F1F"/>
                </a:solidFill>
              </a:rPr>
              <a:t>–Finds optimal threshold for microglia identification</a:t>
            </a:r>
            <a:endParaRPr>
              <a:solidFill>
                <a:srgbClr val="1F1F1F"/>
              </a:solidFill>
            </a:endParaRPr>
          </a:p>
        </p:txBody>
      </p:sp>
      <p:cxnSp>
        <p:nvCxnSpPr>
          <p:cNvPr id="261" name="Google Shape;261;p40"/>
          <p:cNvCxnSpPr/>
          <p:nvPr/>
        </p:nvCxnSpPr>
        <p:spPr>
          <a:xfrm>
            <a:off x="4097450" y="2776388"/>
            <a:ext cx="0" cy="313800"/>
          </a:xfrm>
          <a:prstGeom prst="straightConnector1">
            <a:avLst/>
          </a:prstGeom>
          <a:noFill/>
          <a:ln cap="flat" cmpd="sng" w="28575">
            <a:solidFill>
              <a:schemeClr val="dk2"/>
            </a:solidFill>
            <a:prstDash val="solid"/>
            <a:round/>
            <a:headEnd len="med" w="med" type="none"/>
            <a:tailEnd len="med" w="med" type="triangle"/>
          </a:ln>
        </p:spPr>
      </p:cxnSp>
      <p:sp>
        <p:nvSpPr>
          <p:cNvPr id="262" name="Google Shape;262;p40"/>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Layout of software and components</a:t>
            </a:r>
            <a:endParaRPr/>
          </a:p>
        </p:txBody>
      </p:sp>
      <p:sp>
        <p:nvSpPr>
          <p:cNvPr id="263" name="Google Shape;263;p40"/>
          <p:cNvSpPr/>
          <p:nvPr/>
        </p:nvSpPr>
        <p:spPr>
          <a:xfrm>
            <a:off x="3122300" y="860500"/>
            <a:ext cx="1950300" cy="1852500"/>
          </a:xfrm>
          <a:prstGeom prst="roundRect">
            <a:avLst>
              <a:gd fmla="val 16667" name="adj"/>
            </a:avLst>
          </a:prstGeom>
          <a:solidFill>
            <a:srgbClr val="E2CA9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Adaptive Thresholding</a:t>
            </a:r>
            <a:endParaRPr b="1" i="1"/>
          </a:p>
          <a:p>
            <a:pPr indent="0" lvl="0" marL="0" rtl="0" algn="ctr">
              <a:spcBef>
                <a:spcPts val="0"/>
              </a:spcBef>
              <a:spcAft>
                <a:spcPts val="0"/>
              </a:spcAft>
              <a:buNone/>
            </a:pPr>
            <a:r>
              <a:rPr lang="en" sz="1300">
                <a:solidFill>
                  <a:srgbClr val="1F1F1F"/>
                </a:solidFill>
              </a:rPr>
              <a:t>–Applies thresholding methods to images</a:t>
            </a:r>
            <a:endParaRPr sz="1300">
              <a:solidFill>
                <a:srgbClr val="1F1F1F"/>
              </a:solidFill>
            </a:endParaRPr>
          </a:p>
          <a:p>
            <a:pPr indent="0" lvl="0" marL="0" rtl="0" algn="ctr">
              <a:spcBef>
                <a:spcPts val="0"/>
              </a:spcBef>
              <a:spcAft>
                <a:spcPts val="0"/>
              </a:spcAft>
              <a:buNone/>
            </a:pPr>
            <a:r>
              <a:rPr lang="en" sz="1300">
                <a:solidFill>
                  <a:srgbClr val="1F1F1F"/>
                </a:solidFill>
              </a:rPr>
              <a:t>–Finds optimal threshold for microglia identification</a:t>
            </a:r>
            <a:endParaRPr>
              <a:solidFill>
                <a:srgbClr val="1F1F1F"/>
              </a:solidFill>
            </a:endParaRPr>
          </a:p>
        </p:txBody>
      </p:sp>
      <p:grpSp>
        <p:nvGrpSpPr>
          <p:cNvPr id="264" name="Google Shape;264;p40"/>
          <p:cNvGrpSpPr/>
          <p:nvPr/>
        </p:nvGrpSpPr>
        <p:grpSpPr>
          <a:xfrm>
            <a:off x="5250563" y="3978288"/>
            <a:ext cx="2037563" cy="350700"/>
            <a:chOff x="5250563" y="3978288"/>
            <a:chExt cx="2037563" cy="350700"/>
          </a:xfrm>
        </p:grpSpPr>
        <p:sp>
          <p:nvSpPr>
            <p:cNvPr id="265" name="Google Shape;265;p40"/>
            <p:cNvSpPr txBox="1"/>
            <p:nvPr/>
          </p:nvSpPr>
          <p:spPr>
            <a:xfrm>
              <a:off x="5250563" y="3978288"/>
              <a:ext cx="19503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Segmented images</a:t>
              </a:r>
              <a:endParaRPr sz="1100"/>
            </a:p>
          </p:txBody>
        </p:sp>
        <p:cxnSp>
          <p:nvCxnSpPr>
            <p:cNvPr id="266" name="Google Shape;266;p40"/>
            <p:cNvCxnSpPr/>
            <p:nvPr/>
          </p:nvCxnSpPr>
          <p:spPr>
            <a:xfrm>
              <a:off x="5262825" y="4042025"/>
              <a:ext cx="2025300" cy="0"/>
            </a:xfrm>
            <a:prstGeom prst="straightConnector1">
              <a:avLst/>
            </a:prstGeom>
            <a:noFill/>
            <a:ln cap="flat" cmpd="sng" w="28575">
              <a:solidFill>
                <a:schemeClr val="dk2"/>
              </a:solidFill>
              <a:prstDash val="solid"/>
              <a:round/>
              <a:headEnd len="med" w="med" type="none"/>
              <a:tailEnd len="med" w="med" type="triangle"/>
            </a:ln>
          </p:spPr>
        </p:cxnSp>
      </p:grpSp>
      <p:grpSp>
        <p:nvGrpSpPr>
          <p:cNvPr id="267" name="Google Shape;267;p40"/>
          <p:cNvGrpSpPr/>
          <p:nvPr/>
        </p:nvGrpSpPr>
        <p:grpSpPr>
          <a:xfrm>
            <a:off x="5240200" y="4474375"/>
            <a:ext cx="2058300" cy="350700"/>
            <a:chOff x="5240200" y="4474375"/>
            <a:chExt cx="2058300" cy="350700"/>
          </a:xfrm>
        </p:grpSpPr>
        <p:sp>
          <p:nvSpPr>
            <p:cNvPr id="268" name="Google Shape;268;p40"/>
            <p:cNvSpPr txBox="1"/>
            <p:nvPr/>
          </p:nvSpPr>
          <p:spPr>
            <a:xfrm>
              <a:off x="5240200" y="4474375"/>
              <a:ext cx="20583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Segmentation overlays</a:t>
              </a:r>
              <a:endParaRPr sz="1100"/>
            </a:p>
          </p:txBody>
        </p:sp>
        <p:cxnSp>
          <p:nvCxnSpPr>
            <p:cNvPr id="269" name="Google Shape;269;p40"/>
            <p:cNvCxnSpPr/>
            <p:nvPr/>
          </p:nvCxnSpPr>
          <p:spPr>
            <a:xfrm>
              <a:off x="5256688" y="4533563"/>
              <a:ext cx="2025300" cy="0"/>
            </a:xfrm>
            <a:prstGeom prst="straightConnector1">
              <a:avLst/>
            </a:prstGeom>
            <a:noFill/>
            <a:ln cap="flat" cmpd="sng" w="2857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Layout of software and components</a:t>
            </a:r>
            <a:endParaRPr/>
          </a:p>
        </p:txBody>
      </p:sp>
      <p:sp>
        <p:nvSpPr>
          <p:cNvPr id="275" name="Google Shape;275;p41"/>
          <p:cNvSpPr/>
          <p:nvPr/>
        </p:nvSpPr>
        <p:spPr>
          <a:xfrm>
            <a:off x="330325" y="1941613"/>
            <a:ext cx="2281500" cy="21672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Batch Processing</a:t>
            </a:r>
            <a:endParaRPr b="1" i="1"/>
          </a:p>
          <a:p>
            <a:pPr indent="0" lvl="0" marL="0" rtl="0" algn="ctr">
              <a:spcBef>
                <a:spcPts val="0"/>
              </a:spcBef>
              <a:spcAft>
                <a:spcPts val="0"/>
              </a:spcAft>
              <a:buNone/>
            </a:pPr>
            <a:r>
              <a:rPr b="1" i="1" lang="en">
                <a:solidFill>
                  <a:srgbClr val="1F1F1F"/>
                </a:solidFill>
              </a:rPr>
              <a:t>–</a:t>
            </a:r>
            <a:r>
              <a:rPr lang="en">
                <a:solidFill>
                  <a:srgbClr val="1F1F1F"/>
                </a:solidFill>
              </a:rPr>
              <a:t>Enables researchers to process many images in one run</a:t>
            </a:r>
            <a:r>
              <a:rPr b="1" i="1" lang="en">
                <a:solidFill>
                  <a:srgbClr val="1F1F1F"/>
                </a:solidFill>
              </a:rPr>
              <a:t> </a:t>
            </a:r>
            <a:endParaRPr i="1">
              <a:solidFill>
                <a:srgbClr val="1F1F1F"/>
              </a:solidFill>
            </a:endParaRPr>
          </a:p>
        </p:txBody>
      </p:sp>
      <p:grpSp>
        <p:nvGrpSpPr>
          <p:cNvPr id="276" name="Google Shape;276;p41"/>
          <p:cNvGrpSpPr/>
          <p:nvPr/>
        </p:nvGrpSpPr>
        <p:grpSpPr>
          <a:xfrm>
            <a:off x="2611825" y="1133513"/>
            <a:ext cx="4809175" cy="3787413"/>
            <a:chOff x="2611825" y="1133513"/>
            <a:chExt cx="4809175" cy="3787413"/>
          </a:xfrm>
        </p:grpSpPr>
        <p:sp>
          <p:nvSpPr>
            <p:cNvPr id="277" name="Google Shape;277;p41"/>
            <p:cNvSpPr/>
            <p:nvPr/>
          </p:nvSpPr>
          <p:spPr>
            <a:xfrm>
              <a:off x="3297950" y="2274900"/>
              <a:ext cx="1579200" cy="1500600"/>
            </a:xfrm>
            <a:prstGeom prst="roundRect">
              <a:avLst>
                <a:gd fmla="val 16667" name="adj"/>
              </a:avLst>
            </a:prstGeom>
            <a:solidFill>
              <a:srgbClr val="E2CA9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Image Preprocessing</a:t>
              </a:r>
              <a:endParaRPr>
                <a:solidFill>
                  <a:srgbClr val="1F1F1F"/>
                </a:solidFill>
              </a:endParaRPr>
            </a:p>
          </p:txBody>
        </p:sp>
        <p:grpSp>
          <p:nvGrpSpPr>
            <p:cNvPr id="278" name="Google Shape;278;p41"/>
            <p:cNvGrpSpPr/>
            <p:nvPr/>
          </p:nvGrpSpPr>
          <p:grpSpPr>
            <a:xfrm>
              <a:off x="5156750" y="1276638"/>
              <a:ext cx="1579200" cy="3497122"/>
              <a:chOff x="2881850" y="1276650"/>
              <a:chExt cx="1579200" cy="3497122"/>
            </a:xfrm>
          </p:grpSpPr>
          <p:sp>
            <p:nvSpPr>
              <p:cNvPr id="279" name="Google Shape;279;p41"/>
              <p:cNvSpPr/>
              <p:nvPr/>
            </p:nvSpPr>
            <p:spPr>
              <a:xfrm>
                <a:off x="2881850" y="1276650"/>
                <a:ext cx="1579200" cy="1500000"/>
              </a:xfrm>
              <a:prstGeom prst="roundRect">
                <a:avLst>
                  <a:gd fmla="val 16667" name="adj"/>
                </a:avLst>
              </a:prstGeom>
              <a:solidFill>
                <a:srgbClr val="E2CA9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Adaptive Thresholding</a:t>
                </a:r>
                <a:endParaRPr>
                  <a:solidFill>
                    <a:srgbClr val="1F1F1F"/>
                  </a:solidFill>
                </a:endParaRPr>
              </a:p>
            </p:txBody>
          </p:sp>
          <p:sp>
            <p:nvSpPr>
              <p:cNvPr id="280" name="Google Shape;280;p41"/>
              <p:cNvSpPr/>
              <p:nvPr/>
            </p:nvSpPr>
            <p:spPr>
              <a:xfrm>
                <a:off x="2881850" y="3273772"/>
                <a:ext cx="1579200" cy="1500000"/>
              </a:xfrm>
              <a:prstGeom prst="roundRect">
                <a:avLst>
                  <a:gd fmla="val 16667" name="adj"/>
                </a:avLst>
              </a:prstGeom>
              <a:solidFill>
                <a:srgbClr val="E2CA9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Segmentation &amp; Quantification</a:t>
                </a:r>
                <a:endParaRPr i="1">
                  <a:solidFill>
                    <a:srgbClr val="1F1F1F"/>
                  </a:solidFill>
                </a:endParaRPr>
              </a:p>
            </p:txBody>
          </p:sp>
        </p:grpSp>
        <p:cxnSp>
          <p:nvCxnSpPr>
            <p:cNvPr id="281" name="Google Shape;281;p41"/>
            <p:cNvCxnSpPr/>
            <p:nvPr/>
          </p:nvCxnSpPr>
          <p:spPr>
            <a:xfrm>
              <a:off x="2611825" y="3025213"/>
              <a:ext cx="245700" cy="0"/>
            </a:xfrm>
            <a:prstGeom prst="straightConnector1">
              <a:avLst/>
            </a:prstGeom>
            <a:noFill/>
            <a:ln cap="flat" cmpd="sng" w="28575">
              <a:solidFill>
                <a:schemeClr val="dk2"/>
              </a:solidFill>
              <a:prstDash val="solid"/>
              <a:round/>
              <a:headEnd len="med" w="med" type="none"/>
              <a:tailEnd len="med" w="med" type="none"/>
            </a:ln>
          </p:spPr>
        </p:cxnSp>
        <p:cxnSp>
          <p:nvCxnSpPr>
            <p:cNvPr id="282" name="Google Shape;282;p41"/>
            <p:cNvCxnSpPr/>
            <p:nvPr/>
          </p:nvCxnSpPr>
          <p:spPr>
            <a:xfrm rot="10800000">
              <a:off x="2857500" y="1137500"/>
              <a:ext cx="0" cy="1895700"/>
            </a:xfrm>
            <a:prstGeom prst="straightConnector1">
              <a:avLst/>
            </a:prstGeom>
            <a:noFill/>
            <a:ln cap="flat" cmpd="sng" w="28575">
              <a:solidFill>
                <a:schemeClr val="dk2"/>
              </a:solidFill>
              <a:prstDash val="solid"/>
              <a:round/>
              <a:headEnd len="med" w="med" type="none"/>
              <a:tailEnd len="med" w="med" type="none"/>
            </a:ln>
          </p:spPr>
        </p:cxnSp>
        <p:cxnSp>
          <p:nvCxnSpPr>
            <p:cNvPr id="283" name="Google Shape;283;p41"/>
            <p:cNvCxnSpPr/>
            <p:nvPr/>
          </p:nvCxnSpPr>
          <p:spPr>
            <a:xfrm>
              <a:off x="2857525" y="1137488"/>
              <a:ext cx="245700" cy="0"/>
            </a:xfrm>
            <a:prstGeom prst="straightConnector1">
              <a:avLst/>
            </a:prstGeom>
            <a:noFill/>
            <a:ln cap="flat" cmpd="sng" w="28575">
              <a:solidFill>
                <a:schemeClr val="dk2"/>
              </a:solidFill>
              <a:prstDash val="solid"/>
              <a:round/>
              <a:headEnd len="med" w="med" type="none"/>
              <a:tailEnd len="med" w="med" type="none"/>
            </a:ln>
          </p:spPr>
        </p:cxnSp>
        <p:cxnSp>
          <p:nvCxnSpPr>
            <p:cNvPr id="284" name="Google Shape;284;p41"/>
            <p:cNvCxnSpPr/>
            <p:nvPr/>
          </p:nvCxnSpPr>
          <p:spPr>
            <a:xfrm rot="10800000">
              <a:off x="2857500" y="3025225"/>
              <a:ext cx="0" cy="1895700"/>
            </a:xfrm>
            <a:prstGeom prst="straightConnector1">
              <a:avLst/>
            </a:prstGeom>
            <a:noFill/>
            <a:ln cap="flat" cmpd="sng" w="28575">
              <a:solidFill>
                <a:schemeClr val="dk2"/>
              </a:solidFill>
              <a:prstDash val="solid"/>
              <a:round/>
              <a:headEnd len="med" w="med" type="none"/>
              <a:tailEnd len="med" w="med" type="none"/>
            </a:ln>
          </p:spPr>
        </p:cxnSp>
        <p:cxnSp>
          <p:nvCxnSpPr>
            <p:cNvPr id="285" name="Google Shape;285;p41"/>
            <p:cNvCxnSpPr/>
            <p:nvPr/>
          </p:nvCxnSpPr>
          <p:spPr>
            <a:xfrm>
              <a:off x="2857525" y="4920913"/>
              <a:ext cx="245700" cy="0"/>
            </a:xfrm>
            <a:prstGeom prst="straightConnector1">
              <a:avLst/>
            </a:prstGeom>
            <a:noFill/>
            <a:ln cap="flat" cmpd="sng" w="28575">
              <a:solidFill>
                <a:schemeClr val="dk2"/>
              </a:solidFill>
              <a:prstDash val="solid"/>
              <a:round/>
              <a:headEnd len="med" w="med" type="none"/>
              <a:tailEnd len="med" w="med" type="none"/>
            </a:ln>
          </p:spPr>
        </p:cxnSp>
        <p:cxnSp>
          <p:nvCxnSpPr>
            <p:cNvPr id="286" name="Google Shape;286;p41"/>
            <p:cNvCxnSpPr/>
            <p:nvPr/>
          </p:nvCxnSpPr>
          <p:spPr>
            <a:xfrm rot="10800000">
              <a:off x="7421000" y="1133513"/>
              <a:ext cx="0" cy="1895700"/>
            </a:xfrm>
            <a:prstGeom prst="straightConnector1">
              <a:avLst/>
            </a:prstGeom>
            <a:noFill/>
            <a:ln cap="flat" cmpd="sng" w="28575">
              <a:solidFill>
                <a:schemeClr val="dk2"/>
              </a:solidFill>
              <a:prstDash val="solid"/>
              <a:round/>
              <a:headEnd len="med" w="med" type="none"/>
              <a:tailEnd len="med" w="med" type="none"/>
            </a:ln>
          </p:spPr>
        </p:cxnSp>
        <p:cxnSp>
          <p:nvCxnSpPr>
            <p:cNvPr id="287" name="Google Shape;287;p41"/>
            <p:cNvCxnSpPr/>
            <p:nvPr/>
          </p:nvCxnSpPr>
          <p:spPr>
            <a:xfrm rot="10800000">
              <a:off x="7421000" y="3021238"/>
              <a:ext cx="0" cy="1895700"/>
            </a:xfrm>
            <a:prstGeom prst="straightConnector1">
              <a:avLst/>
            </a:prstGeom>
            <a:noFill/>
            <a:ln cap="flat" cmpd="sng" w="28575">
              <a:solidFill>
                <a:schemeClr val="dk2"/>
              </a:solidFill>
              <a:prstDash val="solid"/>
              <a:round/>
              <a:headEnd len="med" w="med" type="none"/>
              <a:tailEnd len="med" w="med" type="none"/>
            </a:ln>
          </p:spPr>
        </p:cxnSp>
        <p:cxnSp>
          <p:nvCxnSpPr>
            <p:cNvPr id="288" name="Google Shape;288;p41"/>
            <p:cNvCxnSpPr/>
            <p:nvPr/>
          </p:nvCxnSpPr>
          <p:spPr>
            <a:xfrm>
              <a:off x="7175300" y="1137488"/>
              <a:ext cx="245700" cy="0"/>
            </a:xfrm>
            <a:prstGeom prst="straightConnector1">
              <a:avLst/>
            </a:prstGeom>
            <a:noFill/>
            <a:ln cap="flat" cmpd="sng" w="28575">
              <a:solidFill>
                <a:schemeClr val="dk2"/>
              </a:solidFill>
              <a:prstDash val="solid"/>
              <a:round/>
              <a:headEnd len="med" w="med" type="none"/>
              <a:tailEnd len="med" w="med" type="none"/>
            </a:ln>
          </p:spPr>
        </p:cxnSp>
        <p:cxnSp>
          <p:nvCxnSpPr>
            <p:cNvPr id="289" name="Google Shape;289;p41"/>
            <p:cNvCxnSpPr/>
            <p:nvPr/>
          </p:nvCxnSpPr>
          <p:spPr>
            <a:xfrm>
              <a:off x="7175300" y="4920913"/>
              <a:ext cx="245700" cy="0"/>
            </a:xfrm>
            <a:prstGeom prst="straightConnector1">
              <a:avLst/>
            </a:prstGeom>
            <a:noFill/>
            <a:ln cap="flat" cmpd="sng" w="28575">
              <a:solidFill>
                <a:schemeClr val="dk2"/>
              </a:solidFill>
              <a:prstDash val="solid"/>
              <a:round/>
              <a:headEnd len="med" w="med" type="none"/>
              <a:tailEnd len="med" w="med" type="none"/>
            </a:ln>
          </p:spPr>
        </p:cxnSp>
      </p:grpSp>
      <p:grpSp>
        <p:nvGrpSpPr>
          <p:cNvPr id="290" name="Google Shape;290;p41"/>
          <p:cNvGrpSpPr/>
          <p:nvPr/>
        </p:nvGrpSpPr>
        <p:grpSpPr>
          <a:xfrm>
            <a:off x="7421000" y="3021250"/>
            <a:ext cx="1410300" cy="498300"/>
            <a:chOff x="7421000" y="3021250"/>
            <a:chExt cx="1410300" cy="498300"/>
          </a:xfrm>
        </p:grpSpPr>
        <p:cxnSp>
          <p:nvCxnSpPr>
            <p:cNvPr id="291" name="Google Shape;291;p41"/>
            <p:cNvCxnSpPr/>
            <p:nvPr/>
          </p:nvCxnSpPr>
          <p:spPr>
            <a:xfrm>
              <a:off x="7421000" y="3029225"/>
              <a:ext cx="1373400" cy="0"/>
            </a:xfrm>
            <a:prstGeom prst="straightConnector1">
              <a:avLst/>
            </a:prstGeom>
            <a:noFill/>
            <a:ln cap="flat" cmpd="sng" w="28575">
              <a:solidFill>
                <a:schemeClr val="dk2"/>
              </a:solidFill>
              <a:prstDash val="solid"/>
              <a:round/>
              <a:headEnd len="med" w="med" type="none"/>
              <a:tailEnd len="med" w="med" type="triangle"/>
            </a:ln>
          </p:spPr>
        </p:cxnSp>
        <p:sp>
          <p:nvSpPr>
            <p:cNvPr id="292" name="Google Shape;292;p41"/>
            <p:cNvSpPr txBox="1"/>
            <p:nvPr/>
          </p:nvSpPr>
          <p:spPr>
            <a:xfrm>
              <a:off x="7421000" y="3021250"/>
              <a:ext cx="14103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Segmented images &amp; statistical summaries</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p:nvPr/>
        </p:nvSpPr>
        <p:spPr>
          <a:xfrm>
            <a:off x="298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MainWindow</a:t>
            </a:r>
            <a:endParaRPr b="1" i="1"/>
          </a:p>
          <a:p>
            <a:pPr indent="0" lvl="0" marL="0" rtl="0" algn="ctr">
              <a:lnSpc>
                <a:spcPct val="80000"/>
              </a:lnSpc>
              <a:spcBef>
                <a:spcPts val="0"/>
              </a:spcBef>
              <a:spcAft>
                <a:spcPts val="0"/>
              </a:spcAft>
              <a:buNone/>
            </a:pPr>
            <a:r>
              <a:rPr lang="en"/>
              <a:t>- </a:t>
            </a:r>
            <a:r>
              <a:rPr lang="en" sz="1250"/>
              <a:t>Allows the user to </a:t>
            </a:r>
            <a:r>
              <a:rPr b="1" lang="en" sz="1250"/>
              <a:t>interact</a:t>
            </a:r>
            <a:r>
              <a:rPr lang="en" sz="1250"/>
              <a:t> with the system </a:t>
            </a:r>
            <a:r>
              <a:rPr b="1" lang="en" sz="1250"/>
              <a:t>easily</a:t>
            </a:r>
            <a:br>
              <a:rPr b="1" lang="en" sz="1250"/>
            </a:br>
            <a:endParaRPr b="1" sz="1250"/>
          </a:p>
          <a:p>
            <a:pPr indent="0" lvl="0" marL="0" rtl="0" algn="ctr">
              <a:lnSpc>
                <a:spcPct val="80000"/>
              </a:lnSpc>
              <a:spcBef>
                <a:spcPts val="0"/>
              </a:spcBef>
              <a:spcAft>
                <a:spcPts val="0"/>
              </a:spcAft>
              <a:buNone/>
            </a:pPr>
            <a:r>
              <a:rPr lang="en" sz="1300"/>
              <a:t>-Takes care of input validation and </a:t>
            </a:r>
            <a:r>
              <a:rPr b="1" lang="en" sz="1300"/>
              <a:t>error handling</a:t>
            </a:r>
            <a:br>
              <a:rPr b="1" lang="en" sz="1300"/>
            </a:br>
            <a:endParaRPr b="1" sz="1300"/>
          </a:p>
          <a:p>
            <a:pPr indent="0" lvl="0" marL="0" rtl="0" algn="ctr">
              <a:lnSpc>
                <a:spcPct val="80000"/>
              </a:lnSpc>
              <a:spcBef>
                <a:spcPts val="0"/>
              </a:spcBef>
              <a:spcAft>
                <a:spcPts val="0"/>
              </a:spcAft>
              <a:buNone/>
            </a:pPr>
            <a:r>
              <a:rPr lang="en" sz="1300"/>
              <a:t>- Users desire convenience by having the system </a:t>
            </a:r>
            <a:r>
              <a:rPr b="1" lang="en" sz="1300"/>
              <a:t>remember settings</a:t>
            </a:r>
            <a:r>
              <a:rPr lang="en" sz="1300"/>
              <a:t> </a:t>
            </a:r>
            <a:endParaRPr sz="1300"/>
          </a:p>
        </p:txBody>
      </p:sp>
      <p:sp>
        <p:nvSpPr>
          <p:cNvPr id="298" name="Google Shape;298;p42"/>
          <p:cNvSpPr txBox="1"/>
          <p:nvPr>
            <p:ph type="title"/>
          </p:nvPr>
        </p:nvSpPr>
        <p:spPr>
          <a:xfrm>
            <a:off x="447925" y="153700"/>
            <a:ext cx="35823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GUI Components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p:nvPr/>
        </p:nvSpPr>
        <p:spPr>
          <a:xfrm>
            <a:off x="298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 </a:t>
            </a:r>
            <a:r>
              <a:rPr lang="en" sz="1300"/>
              <a:t>Allows the user to interact with the system easily</a:t>
            </a:r>
            <a:endParaRPr sz="1300"/>
          </a:p>
          <a:p>
            <a:pPr indent="0" lvl="0" marL="0" rtl="0" algn="ctr">
              <a:spcBef>
                <a:spcPts val="0"/>
              </a:spcBef>
              <a:spcAft>
                <a:spcPts val="0"/>
              </a:spcAft>
              <a:buNone/>
            </a:pPr>
            <a:r>
              <a:rPr lang="en" sz="1300"/>
              <a:t>-Automatically takes care of input validation and error handling</a:t>
            </a:r>
            <a:endParaRPr sz="1300"/>
          </a:p>
          <a:p>
            <a:pPr indent="0" lvl="0" marL="0" rtl="0" algn="ctr">
              <a:spcBef>
                <a:spcPts val="0"/>
              </a:spcBef>
              <a:spcAft>
                <a:spcPts val="0"/>
              </a:spcAft>
              <a:buNone/>
            </a:pPr>
            <a:r>
              <a:rPr lang="en" sz="1300"/>
              <a:t>- Users desire convenience by having the system remember settings </a:t>
            </a:r>
            <a:endParaRPr sz="1300"/>
          </a:p>
        </p:txBody>
      </p:sp>
      <p:sp>
        <p:nvSpPr>
          <p:cNvPr id="304" name="Google Shape;304;p43"/>
          <p:cNvSpPr txBox="1"/>
          <p:nvPr>
            <p:ph type="title"/>
          </p:nvPr>
        </p:nvSpPr>
        <p:spPr>
          <a:xfrm>
            <a:off x="447925" y="153700"/>
            <a:ext cx="35823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GUI Components</a:t>
            </a:r>
            <a:endParaRPr/>
          </a:p>
        </p:txBody>
      </p:sp>
      <p:sp>
        <p:nvSpPr>
          <p:cNvPr id="305" name="Google Shape;305;p43"/>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MainWindow</a:t>
            </a:r>
            <a:endParaRPr b="1" i="1"/>
          </a:p>
          <a:p>
            <a:pPr indent="0" lvl="0" marL="0" rtl="0" algn="ctr">
              <a:lnSpc>
                <a:spcPct val="80000"/>
              </a:lnSpc>
              <a:spcBef>
                <a:spcPts val="0"/>
              </a:spcBef>
              <a:spcAft>
                <a:spcPts val="0"/>
              </a:spcAft>
              <a:buNone/>
            </a:pPr>
            <a:r>
              <a:rPr lang="en"/>
              <a:t>-Displays control panels, status indicators, and </a:t>
            </a:r>
            <a:r>
              <a:rPr b="1" lang="en" sz="1300"/>
              <a:t>data visualization</a:t>
            </a:r>
            <a:br>
              <a:rPr b="1" lang="en" sz="1300"/>
            </a:br>
            <a:endParaRPr b="1" sz="1300"/>
          </a:p>
          <a:p>
            <a:pPr indent="0" lvl="0" marL="0" rtl="0" algn="ctr">
              <a:lnSpc>
                <a:spcPct val="80000"/>
              </a:lnSpc>
              <a:spcBef>
                <a:spcPts val="0"/>
              </a:spcBef>
              <a:spcAft>
                <a:spcPts val="0"/>
              </a:spcAft>
              <a:buNone/>
            </a:pPr>
            <a:r>
              <a:rPr lang="en"/>
              <a:t>-Takes inputs from the user and processes them to </a:t>
            </a:r>
            <a:r>
              <a:rPr b="1" lang="en" sz="1300"/>
              <a:t>communicate with</a:t>
            </a:r>
            <a:r>
              <a:rPr lang="en" sz="1300"/>
              <a:t> </a:t>
            </a:r>
            <a:r>
              <a:rPr lang="en"/>
              <a:t>system </a:t>
            </a:r>
            <a:r>
              <a:rPr b="1" lang="en" sz="1300"/>
              <a:t>components</a:t>
            </a:r>
            <a:br>
              <a:rPr b="1" lang="en" sz="1300"/>
            </a:br>
            <a:endParaRPr b="1" sz="1300"/>
          </a:p>
          <a:p>
            <a:pPr indent="0" lvl="0" marL="0" rtl="0" algn="ctr">
              <a:lnSpc>
                <a:spcPct val="80000"/>
              </a:lnSpc>
              <a:spcBef>
                <a:spcPts val="0"/>
              </a:spcBef>
              <a:spcAft>
                <a:spcPts val="0"/>
              </a:spcAft>
              <a:buNone/>
            </a:pPr>
            <a:r>
              <a:rPr lang="en"/>
              <a:t>- </a:t>
            </a:r>
            <a:r>
              <a:rPr b="1" lang="en" sz="1300"/>
              <a:t>Saves user preferences</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447925" y="153700"/>
            <a:ext cx="35046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GUI Components</a:t>
            </a:r>
            <a:endParaRPr/>
          </a:p>
        </p:txBody>
      </p:sp>
      <p:sp>
        <p:nvSpPr>
          <p:cNvPr id="311" name="Google Shape;311;p44"/>
          <p:cNvSpPr/>
          <p:nvPr/>
        </p:nvSpPr>
        <p:spPr>
          <a:xfrm>
            <a:off x="298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 </a:t>
            </a:r>
            <a:r>
              <a:rPr lang="en" sz="1300"/>
              <a:t>Allows the user to interact with the system easily</a:t>
            </a:r>
            <a:endParaRPr sz="1300"/>
          </a:p>
          <a:p>
            <a:pPr indent="0" lvl="0" marL="0" rtl="0" algn="ctr">
              <a:spcBef>
                <a:spcPts val="0"/>
              </a:spcBef>
              <a:spcAft>
                <a:spcPts val="0"/>
              </a:spcAft>
              <a:buNone/>
            </a:pPr>
            <a:r>
              <a:rPr lang="en" sz="1300"/>
              <a:t>-Automatically takes care of input validation and error handling</a:t>
            </a:r>
            <a:endParaRPr sz="1300"/>
          </a:p>
          <a:p>
            <a:pPr indent="0" lvl="0" marL="0" rtl="0" algn="ctr">
              <a:spcBef>
                <a:spcPts val="0"/>
              </a:spcBef>
              <a:spcAft>
                <a:spcPts val="0"/>
              </a:spcAft>
              <a:buNone/>
            </a:pPr>
            <a:r>
              <a:rPr lang="en" sz="1300"/>
              <a:t>- Users desire convenience by having the system remember settings </a:t>
            </a:r>
            <a:endParaRPr sz="1300"/>
          </a:p>
        </p:txBody>
      </p:sp>
      <p:sp>
        <p:nvSpPr>
          <p:cNvPr id="312" name="Google Shape;312;p44"/>
          <p:cNvSpPr/>
          <p:nvPr/>
        </p:nvSpPr>
        <p:spPr>
          <a:xfrm>
            <a:off x="3184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CentralNode</a:t>
            </a:r>
            <a:endParaRPr b="1" i="1"/>
          </a:p>
          <a:p>
            <a:pPr indent="0" lvl="0" marL="0" rtl="0" algn="ctr">
              <a:spcBef>
                <a:spcPts val="0"/>
              </a:spcBef>
              <a:spcAft>
                <a:spcPts val="0"/>
              </a:spcAft>
              <a:buNone/>
            </a:pPr>
            <a:r>
              <a:rPr lang="en"/>
              <a:t>-Users want smooth and efficient </a:t>
            </a:r>
            <a:r>
              <a:rPr b="1" lang="en" sz="1300"/>
              <a:t>coordination</a:t>
            </a:r>
            <a:r>
              <a:rPr lang="en" sz="1300"/>
              <a:t> </a:t>
            </a:r>
            <a:r>
              <a:rPr b="1" lang="en" sz="1300"/>
              <a:t>between operations</a:t>
            </a:r>
            <a:endParaRPr b="1" sz="1300"/>
          </a:p>
          <a:p>
            <a:pPr indent="0" lvl="0" marL="0" rtl="0" algn="ctr">
              <a:spcBef>
                <a:spcPts val="0"/>
              </a:spcBef>
              <a:spcAft>
                <a:spcPts val="0"/>
              </a:spcAft>
              <a:buNone/>
            </a:pPr>
            <a:r>
              <a:t/>
            </a:r>
            <a:endParaRPr b="1" sz="1300"/>
          </a:p>
          <a:p>
            <a:pPr indent="0" lvl="0" marL="0" rtl="0" algn="ctr">
              <a:spcBef>
                <a:spcPts val="0"/>
              </a:spcBef>
              <a:spcAft>
                <a:spcPts val="0"/>
              </a:spcAft>
              <a:buNone/>
            </a:pPr>
            <a:r>
              <a:rPr lang="en"/>
              <a:t>-Users expect the system to </a:t>
            </a:r>
            <a:r>
              <a:rPr b="1" lang="en" sz="1300"/>
              <a:t>organize</a:t>
            </a:r>
            <a:r>
              <a:rPr lang="en" sz="1300"/>
              <a:t> </a:t>
            </a:r>
            <a:r>
              <a:rPr b="1" lang="en" sz="1300"/>
              <a:t>data</a:t>
            </a:r>
            <a:r>
              <a:rPr lang="en"/>
              <a:t> in a logical, consistent manner</a:t>
            </a:r>
            <a:endParaRPr/>
          </a:p>
          <a:p>
            <a:pPr indent="0" lvl="0" marL="0" rtl="0" algn="l">
              <a:spcBef>
                <a:spcPts val="0"/>
              </a:spcBef>
              <a:spcAft>
                <a:spcPts val="0"/>
              </a:spcAft>
              <a:buNone/>
            </a:pPr>
            <a:r>
              <a:t/>
            </a:r>
            <a:endParaRPr sz="1300"/>
          </a:p>
        </p:txBody>
      </p:sp>
      <p:cxnSp>
        <p:nvCxnSpPr>
          <p:cNvPr id="313" name="Google Shape;313;p44"/>
          <p:cNvCxnSpPr/>
          <p:nvPr/>
        </p:nvCxnSpPr>
        <p:spPr>
          <a:xfrm>
            <a:off x="2701050" y="2251650"/>
            <a:ext cx="474000" cy="1500"/>
          </a:xfrm>
          <a:prstGeom prst="straightConnector1">
            <a:avLst/>
          </a:prstGeom>
          <a:noFill/>
          <a:ln cap="flat" cmpd="sng" w="28575">
            <a:solidFill>
              <a:schemeClr val="dk2"/>
            </a:solidFill>
            <a:prstDash val="dashDot"/>
            <a:round/>
            <a:headEnd len="med" w="med" type="none"/>
            <a:tailEnd len="med" w="med" type="triangle"/>
          </a:ln>
        </p:spPr>
      </p:cxnSp>
      <p:cxnSp>
        <p:nvCxnSpPr>
          <p:cNvPr id="314" name="Google Shape;314;p44"/>
          <p:cNvCxnSpPr>
            <a:stCxn id="312" idx="1"/>
          </p:cNvCxnSpPr>
          <p:nvPr/>
        </p:nvCxnSpPr>
        <p:spPr>
          <a:xfrm rot="10800000">
            <a:off x="2686950" y="2571750"/>
            <a:ext cx="497100" cy="0"/>
          </a:xfrm>
          <a:prstGeom prst="straightConnector1">
            <a:avLst/>
          </a:prstGeom>
          <a:noFill/>
          <a:ln cap="flat" cmpd="sng" w="28575">
            <a:solidFill>
              <a:srgbClr val="4A86E8"/>
            </a:solidFill>
            <a:prstDash val="dashDot"/>
            <a:round/>
            <a:headEnd len="med" w="med" type="none"/>
            <a:tailEnd len="med" w="med" type="triangle"/>
          </a:ln>
        </p:spPr>
      </p:cxnSp>
      <p:sp>
        <p:nvSpPr>
          <p:cNvPr id="315" name="Google Shape;315;p44"/>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lnSpc>
                <a:spcPct val="80000"/>
              </a:lnSpc>
              <a:spcBef>
                <a:spcPts val="0"/>
              </a:spcBef>
              <a:spcAft>
                <a:spcPts val="0"/>
              </a:spcAft>
              <a:buNone/>
            </a:pPr>
            <a:r>
              <a:rPr lang="en"/>
              <a:t>-Displays control panels, status indicators, and data visualization</a:t>
            </a:r>
            <a:br>
              <a:rPr lang="en"/>
            </a:br>
            <a:endParaRPr/>
          </a:p>
          <a:p>
            <a:pPr indent="0" lvl="0" marL="0" rtl="0" algn="ctr">
              <a:lnSpc>
                <a:spcPct val="80000"/>
              </a:lnSpc>
              <a:spcBef>
                <a:spcPts val="0"/>
              </a:spcBef>
              <a:spcAft>
                <a:spcPts val="0"/>
              </a:spcAft>
              <a:buNone/>
            </a:pPr>
            <a:r>
              <a:rPr lang="en"/>
              <a:t>-Takes inputs from the user and processes them to communicate with system components</a:t>
            </a:r>
            <a:br>
              <a:rPr lang="en"/>
            </a:br>
            <a:endParaRPr/>
          </a:p>
          <a:p>
            <a:pPr indent="0" lvl="0" marL="0" rtl="0" algn="ctr">
              <a:lnSpc>
                <a:spcPct val="80000"/>
              </a:lnSpc>
              <a:spcBef>
                <a:spcPts val="0"/>
              </a:spcBef>
              <a:spcAft>
                <a:spcPts val="0"/>
              </a:spcAft>
              <a:buNone/>
            </a:pPr>
            <a:r>
              <a:rPr lang="en"/>
              <a:t>- Saves user preferences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447925" y="153700"/>
            <a:ext cx="35046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GUI Components</a:t>
            </a:r>
            <a:endParaRPr/>
          </a:p>
        </p:txBody>
      </p:sp>
      <p:sp>
        <p:nvSpPr>
          <p:cNvPr id="321" name="Google Shape;321;p45"/>
          <p:cNvSpPr/>
          <p:nvPr/>
        </p:nvSpPr>
        <p:spPr>
          <a:xfrm>
            <a:off x="298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 </a:t>
            </a:r>
            <a:r>
              <a:rPr lang="en" sz="1300"/>
              <a:t>Allows the user to interact with the system easily</a:t>
            </a:r>
            <a:endParaRPr sz="1300"/>
          </a:p>
          <a:p>
            <a:pPr indent="0" lvl="0" marL="0" rtl="0" algn="ctr">
              <a:spcBef>
                <a:spcPts val="0"/>
              </a:spcBef>
              <a:spcAft>
                <a:spcPts val="0"/>
              </a:spcAft>
              <a:buNone/>
            </a:pPr>
            <a:r>
              <a:rPr lang="en" sz="1300"/>
              <a:t>-Automatically takes care of input validation and error handling</a:t>
            </a:r>
            <a:endParaRPr sz="1300"/>
          </a:p>
          <a:p>
            <a:pPr indent="0" lvl="0" marL="0" rtl="0" algn="ctr">
              <a:spcBef>
                <a:spcPts val="0"/>
              </a:spcBef>
              <a:spcAft>
                <a:spcPts val="0"/>
              </a:spcAft>
              <a:buNone/>
            </a:pPr>
            <a:r>
              <a:rPr lang="en" sz="1300"/>
              <a:t>- Users desire convenience by having the system remember settings </a:t>
            </a:r>
            <a:endParaRPr sz="1300"/>
          </a:p>
        </p:txBody>
      </p:sp>
      <p:sp>
        <p:nvSpPr>
          <p:cNvPr id="322" name="Google Shape;322;p45"/>
          <p:cNvSpPr/>
          <p:nvPr/>
        </p:nvSpPr>
        <p:spPr>
          <a:xfrm>
            <a:off x="3184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spcBef>
                <a:spcPts val="0"/>
              </a:spcBef>
              <a:spcAft>
                <a:spcPts val="0"/>
              </a:spcAft>
              <a:buNone/>
            </a:pPr>
            <a:r>
              <a:rPr lang="en" sz="1300"/>
              <a:t>-Users want smooth and efficient coordination between operations</a:t>
            </a:r>
            <a:endParaRPr sz="1300"/>
          </a:p>
          <a:p>
            <a:pPr indent="0" lvl="0" marL="0" rtl="0" algn="ctr">
              <a:spcBef>
                <a:spcPts val="0"/>
              </a:spcBef>
              <a:spcAft>
                <a:spcPts val="0"/>
              </a:spcAft>
              <a:buNone/>
            </a:pPr>
            <a:r>
              <a:rPr lang="en" sz="1300"/>
              <a:t>-Users expect the system to organize data in a logical, consistent manner</a:t>
            </a:r>
            <a:endParaRPr sz="1300"/>
          </a:p>
          <a:p>
            <a:pPr indent="0" lvl="0" marL="0" rtl="0" algn="l">
              <a:spcBef>
                <a:spcPts val="0"/>
              </a:spcBef>
              <a:spcAft>
                <a:spcPts val="0"/>
              </a:spcAft>
              <a:buNone/>
            </a:pPr>
            <a:r>
              <a:rPr lang="en" sz="1300"/>
              <a:t>- Minimal interruption to the user experience </a:t>
            </a:r>
            <a:endParaRPr sz="1300"/>
          </a:p>
        </p:txBody>
      </p:sp>
      <p:cxnSp>
        <p:nvCxnSpPr>
          <p:cNvPr id="323" name="Google Shape;323;p45"/>
          <p:cNvCxnSpPr/>
          <p:nvPr/>
        </p:nvCxnSpPr>
        <p:spPr>
          <a:xfrm>
            <a:off x="2701050" y="2251650"/>
            <a:ext cx="474000" cy="1500"/>
          </a:xfrm>
          <a:prstGeom prst="straightConnector1">
            <a:avLst/>
          </a:prstGeom>
          <a:noFill/>
          <a:ln cap="flat" cmpd="sng" w="28575">
            <a:solidFill>
              <a:schemeClr val="dk2"/>
            </a:solidFill>
            <a:prstDash val="dashDot"/>
            <a:round/>
            <a:headEnd len="med" w="med" type="none"/>
            <a:tailEnd len="med" w="med" type="triangle"/>
          </a:ln>
        </p:spPr>
      </p:cxnSp>
      <p:cxnSp>
        <p:nvCxnSpPr>
          <p:cNvPr id="324" name="Google Shape;324;p45"/>
          <p:cNvCxnSpPr>
            <a:stCxn id="322" idx="1"/>
          </p:cNvCxnSpPr>
          <p:nvPr/>
        </p:nvCxnSpPr>
        <p:spPr>
          <a:xfrm rot="10800000">
            <a:off x="2686950" y="2571750"/>
            <a:ext cx="497100" cy="0"/>
          </a:xfrm>
          <a:prstGeom prst="straightConnector1">
            <a:avLst/>
          </a:prstGeom>
          <a:noFill/>
          <a:ln cap="flat" cmpd="sng" w="28575">
            <a:solidFill>
              <a:srgbClr val="4A86E8"/>
            </a:solidFill>
            <a:prstDash val="dashDot"/>
            <a:round/>
            <a:headEnd len="med" w="med" type="none"/>
            <a:tailEnd len="med" w="med" type="triangle"/>
          </a:ln>
        </p:spPr>
      </p:cxnSp>
      <p:sp>
        <p:nvSpPr>
          <p:cNvPr id="325" name="Google Shape;325;p45"/>
          <p:cNvSpPr/>
          <p:nvPr/>
        </p:nvSpPr>
        <p:spPr>
          <a:xfrm>
            <a:off x="3184050" y="1527900"/>
            <a:ext cx="2389500" cy="2087700"/>
          </a:xfrm>
          <a:prstGeom prst="roundRect">
            <a:avLst>
              <a:gd fmla="val 16667" name="adj"/>
            </a:avLst>
          </a:prstGeom>
          <a:solidFill>
            <a:srgbClr val="E8D3A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CentralNode</a:t>
            </a:r>
            <a:endParaRPr b="1" i="1"/>
          </a:p>
          <a:p>
            <a:pPr indent="0" lvl="0" marL="0" rtl="0" algn="ctr">
              <a:lnSpc>
                <a:spcPct val="80000"/>
              </a:lnSpc>
              <a:spcBef>
                <a:spcPts val="0"/>
              </a:spcBef>
              <a:spcAft>
                <a:spcPts val="0"/>
              </a:spcAft>
              <a:buNone/>
            </a:pPr>
            <a:r>
              <a:rPr lang="en"/>
              <a:t>-</a:t>
            </a:r>
            <a:r>
              <a:rPr b="1" lang="en" sz="1300"/>
              <a:t>Distributes instructions</a:t>
            </a:r>
            <a:r>
              <a:rPr lang="en"/>
              <a:t> from the UI to the appropriate worker threads</a:t>
            </a:r>
            <a:br>
              <a:rPr lang="en"/>
            </a:br>
            <a:endParaRPr/>
          </a:p>
          <a:p>
            <a:pPr indent="0" lvl="0" marL="0" rtl="0" algn="ctr">
              <a:lnSpc>
                <a:spcPct val="80000"/>
              </a:lnSpc>
              <a:spcBef>
                <a:spcPts val="0"/>
              </a:spcBef>
              <a:spcAft>
                <a:spcPts val="0"/>
              </a:spcAft>
              <a:buNone/>
            </a:pPr>
            <a:r>
              <a:rPr lang="en"/>
              <a:t>-</a:t>
            </a:r>
            <a:r>
              <a:rPr lang="en"/>
              <a:t>Manages storage of processed data and organizes file paths for </a:t>
            </a:r>
            <a:r>
              <a:rPr b="1" lang="en" sz="1300"/>
              <a:t>easy </a:t>
            </a:r>
            <a:r>
              <a:rPr b="1" lang="en" sz="1300"/>
              <a:t>access and retrieval</a:t>
            </a:r>
            <a:endParaRPr b="1" sz="1300"/>
          </a:p>
        </p:txBody>
      </p:sp>
      <p:sp>
        <p:nvSpPr>
          <p:cNvPr id="326" name="Google Shape;326;p45"/>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lnSpc>
                <a:spcPct val="80000"/>
              </a:lnSpc>
              <a:spcBef>
                <a:spcPts val="0"/>
              </a:spcBef>
              <a:spcAft>
                <a:spcPts val="0"/>
              </a:spcAft>
              <a:buNone/>
            </a:pPr>
            <a:r>
              <a:rPr lang="en"/>
              <a:t>-Displays control panels, status indicators, and data visualization</a:t>
            </a:r>
            <a:br>
              <a:rPr lang="en"/>
            </a:br>
            <a:endParaRPr/>
          </a:p>
          <a:p>
            <a:pPr indent="0" lvl="0" marL="0" rtl="0" algn="ctr">
              <a:lnSpc>
                <a:spcPct val="80000"/>
              </a:lnSpc>
              <a:spcBef>
                <a:spcPts val="0"/>
              </a:spcBef>
              <a:spcAft>
                <a:spcPts val="0"/>
              </a:spcAft>
              <a:buNone/>
            </a:pPr>
            <a:r>
              <a:rPr lang="en"/>
              <a:t>-Takes inputs from the user and processes them to communicate with system components</a:t>
            </a:r>
            <a:br>
              <a:rPr lang="en"/>
            </a:br>
            <a:endParaRPr/>
          </a:p>
          <a:p>
            <a:pPr indent="0" lvl="0" marL="0" rtl="0" algn="ctr">
              <a:lnSpc>
                <a:spcPct val="80000"/>
              </a:lnSpc>
              <a:spcBef>
                <a:spcPts val="0"/>
              </a:spcBef>
              <a:spcAft>
                <a:spcPts val="0"/>
              </a:spcAft>
              <a:buNone/>
            </a:pPr>
            <a:r>
              <a:rPr lang="en"/>
              <a:t>- Saves user preferences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GUI Components</a:t>
            </a:r>
            <a:endParaRPr/>
          </a:p>
        </p:txBody>
      </p:sp>
      <p:sp>
        <p:nvSpPr>
          <p:cNvPr id="332" name="Google Shape;332;p46"/>
          <p:cNvSpPr/>
          <p:nvPr/>
        </p:nvSpPr>
        <p:spPr>
          <a:xfrm>
            <a:off x="298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 </a:t>
            </a:r>
            <a:r>
              <a:rPr lang="en" sz="1300"/>
              <a:t>Allows the user to interact with the system easily</a:t>
            </a:r>
            <a:endParaRPr sz="1300"/>
          </a:p>
          <a:p>
            <a:pPr indent="0" lvl="0" marL="0" rtl="0" algn="ctr">
              <a:spcBef>
                <a:spcPts val="0"/>
              </a:spcBef>
              <a:spcAft>
                <a:spcPts val="0"/>
              </a:spcAft>
              <a:buNone/>
            </a:pPr>
            <a:r>
              <a:rPr lang="en" sz="1300"/>
              <a:t>-Automatically takes care of input validation and error handling</a:t>
            </a:r>
            <a:endParaRPr sz="1300"/>
          </a:p>
          <a:p>
            <a:pPr indent="0" lvl="0" marL="0" rtl="0" algn="ctr">
              <a:spcBef>
                <a:spcPts val="0"/>
              </a:spcBef>
              <a:spcAft>
                <a:spcPts val="0"/>
              </a:spcAft>
              <a:buNone/>
            </a:pPr>
            <a:r>
              <a:rPr lang="en" sz="1300"/>
              <a:t>- Users desire convenience by having the system remember settings </a:t>
            </a:r>
            <a:endParaRPr sz="1300"/>
          </a:p>
        </p:txBody>
      </p:sp>
      <p:sp>
        <p:nvSpPr>
          <p:cNvPr id="333" name="Google Shape;333;p46"/>
          <p:cNvSpPr/>
          <p:nvPr/>
        </p:nvSpPr>
        <p:spPr>
          <a:xfrm>
            <a:off x="3184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spcBef>
                <a:spcPts val="0"/>
              </a:spcBef>
              <a:spcAft>
                <a:spcPts val="0"/>
              </a:spcAft>
              <a:buNone/>
            </a:pPr>
            <a:r>
              <a:rPr lang="en" sz="1300"/>
              <a:t>-Ensure smooth and efficient coordination between multiple operations</a:t>
            </a:r>
            <a:endParaRPr sz="1300"/>
          </a:p>
          <a:p>
            <a:pPr indent="0" lvl="0" marL="0" rtl="0" algn="ctr">
              <a:spcBef>
                <a:spcPts val="0"/>
              </a:spcBef>
              <a:spcAft>
                <a:spcPts val="0"/>
              </a:spcAft>
              <a:buNone/>
            </a:pPr>
            <a:r>
              <a:rPr lang="en" sz="1300"/>
              <a:t>-Users expect the system to organize data in a logical, consistent manne</a:t>
            </a:r>
            <a:endParaRPr sz="1300"/>
          </a:p>
          <a:p>
            <a:pPr indent="0" lvl="0" marL="0" rtl="0" algn="l">
              <a:spcBef>
                <a:spcPts val="0"/>
              </a:spcBef>
              <a:spcAft>
                <a:spcPts val="0"/>
              </a:spcAft>
              <a:buNone/>
            </a:pPr>
            <a:r>
              <a:rPr lang="en" sz="1300"/>
              <a:t>- Minimal interruption to the user experience </a:t>
            </a:r>
            <a:endParaRPr sz="1300"/>
          </a:p>
        </p:txBody>
      </p:sp>
      <p:sp>
        <p:nvSpPr>
          <p:cNvPr id="334" name="Google Shape;334;p46"/>
          <p:cNvSpPr/>
          <p:nvPr/>
        </p:nvSpPr>
        <p:spPr>
          <a:xfrm>
            <a:off x="6252625" y="0"/>
            <a:ext cx="1987800" cy="14544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ImageHandler</a:t>
            </a:r>
            <a:endParaRPr i="1"/>
          </a:p>
          <a:p>
            <a:pPr indent="0" lvl="0" marL="0" rtl="0" algn="ctr">
              <a:lnSpc>
                <a:spcPct val="80000"/>
              </a:lnSpc>
              <a:spcBef>
                <a:spcPts val="0"/>
              </a:spcBef>
              <a:spcAft>
                <a:spcPts val="0"/>
              </a:spcAft>
              <a:buNone/>
            </a:pPr>
            <a:r>
              <a:rPr lang="en"/>
              <a:t>-Users expect </a:t>
            </a:r>
            <a:r>
              <a:rPr b="1" lang="en" sz="1300"/>
              <a:t>rapid</a:t>
            </a:r>
            <a:r>
              <a:rPr lang="en"/>
              <a:t> visual </a:t>
            </a:r>
            <a:r>
              <a:rPr b="1" lang="en" sz="1300"/>
              <a:t>feedback</a:t>
            </a:r>
            <a:endParaRPr b="1" sz="1300"/>
          </a:p>
          <a:p>
            <a:pPr indent="0" lvl="0" marL="0" rtl="0" algn="ctr">
              <a:lnSpc>
                <a:spcPct val="80000"/>
              </a:lnSpc>
              <a:spcBef>
                <a:spcPts val="0"/>
              </a:spcBef>
              <a:spcAft>
                <a:spcPts val="0"/>
              </a:spcAft>
              <a:buNone/>
            </a:pPr>
            <a:r>
              <a:t/>
            </a:r>
            <a:endParaRPr b="1" sz="1300"/>
          </a:p>
          <a:p>
            <a:pPr indent="0" lvl="0" marL="0" rtl="0" algn="ctr">
              <a:lnSpc>
                <a:spcPct val="80000"/>
              </a:lnSpc>
              <a:spcBef>
                <a:spcPts val="0"/>
              </a:spcBef>
              <a:spcAft>
                <a:spcPts val="0"/>
              </a:spcAft>
              <a:buNone/>
            </a:pPr>
            <a:r>
              <a:rPr lang="en"/>
              <a:t>-Users want a </a:t>
            </a:r>
            <a:r>
              <a:rPr b="1" lang="en" sz="1300"/>
              <a:t>seamless transition</a:t>
            </a:r>
            <a:r>
              <a:rPr lang="en" sz="1300"/>
              <a:t> </a:t>
            </a:r>
            <a:r>
              <a:rPr lang="en"/>
              <a:t>from image editing to storage</a:t>
            </a:r>
            <a:endParaRPr/>
          </a:p>
        </p:txBody>
      </p:sp>
      <p:cxnSp>
        <p:nvCxnSpPr>
          <p:cNvPr id="335" name="Google Shape;335;p46"/>
          <p:cNvCxnSpPr/>
          <p:nvPr/>
        </p:nvCxnSpPr>
        <p:spPr>
          <a:xfrm>
            <a:off x="2701050" y="2251650"/>
            <a:ext cx="474000" cy="1500"/>
          </a:xfrm>
          <a:prstGeom prst="straightConnector1">
            <a:avLst/>
          </a:prstGeom>
          <a:noFill/>
          <a:ln cap="flat" cmpd="sng" w="28575">
            <a:solidFill>
              <a:schemeClr val="dk2"/>
            </a:solidFill>
            <a:prstDash val="dashDot"/>
            <a:round/>
            <a:headEnd len="med" w="med" type="none"/>
            <a:tailEnd len="med" w="med" type="triangle"/>
          </a:ln>
        </p:spPr>
      </p:cxnSp>
      <p:cxnSp>
        <p:nvCxnSpPr>
          <p:cNvPr id="336" name="Google Shape;336;p46"/>
          <p:cNvCxnSpPr>
            <a:stCxn id="333" idx="1"/>
          </p:cNvCxnSpPr>
          <p:nvPr/>
        </p:nvCxnSpPr>
        <p:spPr>
          <a:xfrm rot="10800000">
            <a:off x="2686950" y="2571750"/>
            <a:ext cx="497100" cy="0"/>
          </a:xfrm>
          <a:prstGeom prst="straightConnector1">
            <a:avLst/>
          </a:prstGeom>
          <a:noFill/>
          <a:ln cap="flat" cmpd="sng" w="28575">
            <a:solidFill>
              <a:srgbClr val="4A86E8"/>
            </a:solidFill>
            <a:prstDash val="dashDot"/>
            <a:round/>
            <a:headEnd len="med" w="med" type="none"/>
            <a:tailEnd len="med" w="med" type="triangle"/>
          </a:ln>
        </p:spPr>
      </p:cxnSp>
      <p:cxnSp>
        <p:nvCxnSpPr>
          <p:cNvPr id="337" name="Google Shape;337;p46"/>
          <p:cNvCxnSpPr/>
          <p:nvPr/>
        </p:nvCxnSpPr>
        <p:spPr>
          <a:xfrm flipH="1">
            <a:off x="5583475" y="1467075"/>
            <a:ext cx="854100" cy="418800"/>
          </a:xfrm>
          <a:prstGeom prst="straightConnector1">
            <a:avLst/>
          </a:prstGeom>
          <a:noFill/>
          <a:ln cap="flat" cmpd="sng" w="28575">
            <a:solidFill>
              <a:srgbClr val="4A86E8"/>
            </a:solidFill>
            <a:prstDash val="dashDot"/>
            <a:round/>
            <a:headEnd len="med" w="med" type="none"/>
            <a:tailEnd len="med" w="med" type="triangle"/>
          </a:ln>
        </p:spPr>
      </p:cxnSp>
      <p:cxnSp>
        <p:nvCxnSpPr>
          <p:cNvPr id="338" name="Google Shape;338;p46"/>
          <p:cNvCxnSpPr/>
          <p:nvPr/>
        </p:nvCxnSpPr>
        <p:spPr>
          <a:xfrm flipH="1" rot="10800000">
            <a:off x="5435825" y="1170025"/>
            <a:ext cx="816900" cy="403800"/>
          </a:xfrm>
          <a:prstGeom prst="straightConnector1">
            <a:avLst/>
          </a:prstGeom>
          <a:noFill/>
          <a:ln cap="flat" cmpd="sng" w="28575">
            <a:solidFill>
              <a:schemeClr val="dk2"/>
            </a:solidFill>
            <a:prstDash val="dashDot"/>
            <a:round/>
            <a:headEnd len="med" w="med" type="none"/>
            <a:tailEnd len="med" w="med" type="triangle"/>
          </a:ln>
        </p:spPr>
      </p:cxnSp>
      <p:sp>
        <p:nvSpPr>
          <p:cNvPr id="339" name="Google Shape;339;p46"/>
          <p:cNvSpPr/>
          <p:nvPr/>
        </p:nvSpPr>
        <p:spPr>
          <a:xfrm>
            <a:off x="3184050"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lnSpc>
                <a:spcPct val="80000"/>
              </a:lnSpc>
              <a:spcBef>
                <a:spcPts val="0"/>
              </a:spcBef>
              <a:spcAft>
                <a:spcPts val="0"/>
              </a:spcAft>
              <a:buNone/>
            </a:pPr>
            <a:r>
              <a:rPr lang="en"/>
              <a:t>-Distributes instructions from the UI to the appropriate worker threads</a:t>
            </a:r>
            <a:endParaRPr/>
          </a:p>
          <a:p>
            <a:pPr indent="0" lvl="0" marL="0" rtl="0" algn="ctr">
              <a:lnSpc>
                <a:spcPct val="80000"/>
              </a:lnSpc>
              <a:spcBef>
                <a:spcPts val="0"/>
              </a:spcBef>
              <a:spcAft>
                <a:spcPts val="0"/>
              </a:spcAft>
              <a:buNone/>
            </a:pPr>
            <a:r>
              <a:t/>
            </a:r>
            <a:endParaRPr/>
          </a:p>
          <a:p>
            <a:pPr indent="0" lvl="0" marL="0" rtl="0" algn="ctr">
              <a:lnSpc>
                <a:spcPct val="80000"/>
              </a:lnSpc>
              <a:spcBef>
                <a:spcPts val="0"/>
              </a:spcBef>
              <a:spcAft>
                <a:spcPts val="0"/>
              </a:spcAft>
              <a:buNone/>
            </a:pPr>
            <a:r>
              <a:rPr lang="en"/>
              <a:t>-Manages storage of processed data and organizes file paths for easy access and retrieval</a:t>
            </a:r>
            <a:endParaRPr/>
          </a:p>
        </p:txBody>
      </p:sp>
      <p:sp>
        <p:nvSpPr>
          <p:cNvPr id="340" name="Google Shape;340;p46"/>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-Displays control panels, status indicators, and data visualization</a:t>
            </a:r>
            <a:endParaRPr/>
          </a:p>
          <a:p>
            <a:pPr indent="0" lvl="0" marL="0" rtl="0" algn="ctr">
              <a:spcBef>
                <a:spcPts val="0"/>
              </a:spcBef>
              <a:spcAft>
                <a:spcPts val="0"/>
              </a:spcAft>
              <a:buNone/>
            </a:pPr>
            <a:r>
              <a:rPr lang="en"/>
              <a:t>-Takes inputs from the user and processes them to communicate with system components</a:t>
            </a:r>
            <a:endParaRPr/>
          </a:p>
          <a:p>
            <a:pPr indent="0" lvl="0" marL="0" rtl="0" algn="ctr">
              <a:spcBef>
                <a:spcPts val="0"/>
              </a:spcBef>
              <a:spcAft>
                <a:spcPts val="0"/>
              </a:spcAft>
              <a:buNone/>
            </a:pPr>
            <a:r>
              <a:rPr lang="en"/>
              <a:t>- Saves user preferences </a:t>
            </a:r>
            <a:endParaRPr/>
          </a:p>
        </p:txBody>
      </p:sp>
      <p:sp>
        <p:nvSpPr>
          <p:cNvPr id="341" name="Google Shape;341;p46"/>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lnSpc>
                <a:spcPct val="80000"/>
              </a:lnSpc>
              <a:spcBef>
                <a:spcPts val="0"/>
              </a:spcBef>
              <a:spcAft>
                <a:spcPts val="0"/>
              </a:spcAft>
              <a:buNone/>
            </a:pPr>
            <a:r>
              <a:rPr lang="en"/>
              <a:t>-Displays control panels, status indicators, and data visualization</a:t>
            </a:r>
            <a:br>
              <a:rPr lang="en"/>
            </a:br>
            <a:endParaRPr/>
          </a:p>
          <a:p>
            <a:pPr indent="0" lvl="0" marL="0" rtl="0" algn="ctr">
              <a:lnSpc>
                <a:spcPct val="80000"/>
              </a:lnSpc>
              <a:spcBef>
                <a:spcPts val="0"/>
              </a:spcBef>
              <a:spcAft>
                <a:spcPts val="0"/>
              </a:spcAft>
              <a:buNone/>
            </a:pPr>
            <a:r>
              <a:rPr lang="en"/>
              <a:t>-Takes inputs from the user and processes them to communicate with system components</a:t>
            </a:r>
            <a:br>
              <a:rPr lang="en"/>
            </a:br>
            <a:endParaRPr/>
          </a:p>
          <a:p>
            <a:pPr indent="0" lvl="0" marL="0" rtl="0" algn="ctr">
              <a:lnSpc>
                <a:spcPct val="80000"/>
              </a:lnSpc>
              <a:spcBef>
                <a:spcPts val="0"/>
              </a:spcBef>
              <a:spcAft>
                <a:spcPts val="0"/>
              </a:spcAft>
              <a:buNone/>
            </a:pPr>
            <a:r>
              <a:rPr lang="en"/>
              <a:t>- Saves user preferences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GUI Components</a:t>
            </a:r>
            <a:endParaRPr/>
          </a:p>
        </p:txBody>
      </p:sp>
      <p:sp>
        <p:nvSpPr>
          <p:cNvPr id="347" name="Google Shape;347;p47"/>
          <p:cNvSpPr/>
          <p:nvPr/>
        </p:nvSpPr>
        <p:spPr>
          <a:xfrm>
            <a:off x="298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 </a:t>
            </a:r>
            <a:r>
              <a:rPr lang="en" sz="1300"/>
              <a:t>Allows the user to interact with the system easily</a:t>
            </a:r>
            <a:endParaRPr sz="1300"/>
          </a:p>
          <a:p>
            <a:pPr indent="0" lvl="0" marL="0" rtl="0" algn="ctr">
              <a:spcBef>
                <a:spcPts val="0"/>
              </a:spcBef>
              <a:spcAft>
                <a:spcPts val="0"/>
              </a:spcAft>
              <a:buNone/>
            </a:pPr>
            <a:r>
              <a:rPr lang="en" sz="1300"/>
              <a:t>-Automatically takes care of input validation and error handling</a:t>
            </a:r>
            <a:endParaRPr sz="1300"/>
          </a:p>
          <a:p>
            <a:pPr indent="0" lvl="0" marL="0" rtl="0" algn="ctr">
              <a:spcBef>
                <a:spcPts val="0"/>
              </a:spcBef>
              <a:spcAft>
                <a:spcPts val="0"/>
              </a:spcAft>
              <a:buNone/>
            </a:pPr>
            <a:r>
              <a:rPr lang="en" sz="1300"/>
              <a:t>- Users desire convenience by having the system remember settings </a:t>
            </a:r>
            <a:endParaRPr sz="1300"/>
          </a:p>
        </p:txBody>
      </p:sp>
      <p:sp>
        <p:nvSpPr>
          <p:cNvPr id="348" name="Google Shape;348;p47"/>
          <p:cNvSpPr/>
          <p:nvPr/>
        </p:nvSpPr>
        <p:spPr>
          <a:xfrm>
            <a:off x="3184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spcBef>
                <a:spcPts val="0"/>
              </a:spcBef>
              <a:spcAft>
                <a:spcPts val="0"/>
              </a:spcAft>
              <a:buNone/>
            </a:pPr>
            <a:r>
              <a:rPr lang="en" sz="1300"/>
              <a:t>-Ensure smooth and efficient coordination between multiple operations</a:t>
            </a:r>
            <a:endParaRPr sz="1300"/>
          </a:p>
          <a:p>
            <a:pPr indent="0" lvl="0" marL="0" rtl="0" algn="ctr">
              <a:spcBef>
                <a:spcPts val="0"/>
              </a:spcBef>
              <a:spcAft>
                <a:spcPts val="0"/>
              </a:spcAft>
              <a:buNone/>
            </a:pPr>
            <a:r>
              <a:rPr lang="en" sz="1300"/>
              <a:t>-Users expect the system to organize data in a logical, consistent manne</a:t>
            </a:r>
            <a:endParaRPr sz="1300"/>
          </a:p>
          <a:p>
            <a:pPr indent="0" lvl="0" marL="0" rtl="0" algn="l">
              <a:spcBef>
                <a:spcPts val="0"/>
              </a:spcBef>
              <a:spcAft>
                <a:spcPts val="0"/>
              </a:spcAft>
              <a:buNone/>
            </a:pPr>
            <a:r>
              <a:rPr lang="en" sz="1300"/>
              <a:t>- Minimal interruption to the user experience </a:t>
            </a:r>
            <a:endParaRPr sz="1300"/>
          </a:p>
        </p:txBody>
      </p:sp>
      <p:sp>
        <p:nvSpPr>
          <p:cNvPr id="349" name="Google Shape;349;p47"/>
          <p:cNvSpPr/>
          <p:nvPr/>
        </p:nvSpPr>
        <p:spPr>
          <a:xfrm>
            <a:off x="6252625" y="0"/>
            <a:ext cx="1987800" cy="14544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ImageHandler</a:t>
            </a:r>
            <a:endParaRPr/>
          </a:p>
          <a:p>
            <a:pPr indent="0" lvl="0" marL="0" rtl="0" algn="ctr">
              <a:spcBef>
                <a:spcPts val="0"/>
              </a:spcBef>
              <a:spcAft>
                <a:spcPts val="0"/>
              </a:spcAft>
              <a:buNone/>
            </a:pPr>
            <a:r>
              <a:rPr lang="en"/>
              <a:t>-Users expect rapid visual feedback</a:t>
            </a:r>
            <a:endParaRPr/>
          </a:p>
          <a:p>
            <a:pPr indent="0" lvl="0" marL="0" rtl="0" algn="ctr">
              <a:spcBef>
                <a:spcPts val="0"/>
              </a:spcBef>
              <a:spcAft>
                <a:spcPts val="0"/>
              </a:spcAft>
              <a:buNone/>
            </a:pPr>
            <a:r>
              <a:rPr lang="en"/>
              <a:t>-Users want a seamless transition from image editing to storage</a:t>
            </a:r>
            <a:endParaRPr/>
          </a:p>
        </p:txBody>
      </p:sp>
      <p:cxnSp>
        <p:nvCxnSpPr>
          <p:cNvPr id="350" name="Google Shape;350;p47"/>
          <p:cNvCxnSpPr/>
          <p:nvPr/>
        </p:nvCxnSpPr>
        <p:spPr>
          <a:xfrm>
            <a:off x="2701050" y="2251650"/>
            <a:ext cx="474000" cy="1500"/>
          </a:xfrm>
          <a:prstGeom prst="straightConnector1">
            <a:avLst/>
          </a:prstGeom>
          <a:noFill/>
          <a:ln cap="flat" cmpd="sng" w="28575">
            <a:solidFill>
              <a:schemeClr val="dk2"/>
            </a:solidFill>
            <a:prstDash val="dashDot"/>
            <a:round/>
            <a:headEnd len="med" w="med" type="none"/>
            <a:tailEnd len="med" w="med" type="triangle"/>
          </a:ln>
        </p:spPr>
      </p:cxnSp>
      <p:cxnSp>
        <p:nvCxnSpPr>
          <p:cNvPr id="351" name="Google Shape;351;p47"/>
          <p:cNvCxnSpPr>
            <a:stCxn id="348" idx="1"/>
          </p:cNvCxnSpPr>
          <p:nvPr/>
        </p:nvCxnSpPr>
        <p:spPr>
          <a:xfrm rot="10800000">
            <a:off x="2686950" y="2571750"/>
            <a:ext cx="497100" cy="0"/>
          </a:xfrm>
          <a:prstGeom prst="straightConnector1">
            <a:avLst/>
          </a:prstGeom>
          <a:noFill/>
          <a:ln cap="flat" cmpd="sng" w="28575">
            <a:solidFill>
              <a:srgbClr val="4A86E8"/>
            </a:solidFill>
            <a:prstDash val="dashDot"/>
            <a:round/>
            <a:headEnd len="med" w="med" type="none"/>
            <a:tailEnd len="med" w="med" type="triangle"/>
          </a:ln>
        </p:spPr>
      </p:cxnSp>
      <p:cxnSp>
        <p:nvCxnSpPr>
          <p:cNvPr id="352" name="Google Shape;352;p47"/>
          <p:cNvCxnSpPr/>
          <p:nvPr/>
        </p:nvCxnSpPr>
        <p:spPr>
          <a:xfrm flipH="1">
            <a:off x="5583475" y="1467075"/>
            <a:ext cx="854100" cy="418800"/>
          </a:xfrm>
          <a:prstGeom prst="straightConnector1">
            <a:avLst/>
          </a:prstGeom>
          <a:noFill/>
          <a:ln cap="flat" cmpd="sng" w="28575">
            <a:solidFill>
              <a:srgbClr val="4A86E8"/>
            </a:solidFill>
            <a:prstDash val="dashDot"/>
            <a:round/>
            <a:headEnd len="med" w="med" type="none"/>
            <a:tailEnd len="med" w="med" type="triangle"/>
          </a:ln>
        </p:spPr>
      </p:cxnSp>
      <p:cxnSp>
        <p:nvCxnSpPr>
          <p:cNvPr id="353" name="Google Shape;353;p47"/>
          <p:cNvCxnSpPr/>
          <p:nvPr/>
        </p:nvCxnSpPr>
        <p:spPr>
          <a:xfrm flipH="1" rot="10800000">
            <a:off x="5435825" y="1170025"/>
            <a:ext cx="816900" cy="403800"/>
          </a:xfrm>
          <a:prstGeom prst="straightConnector1">
            <a:avLst/>
          </a:prstGeom>
          <a:noFill/>
          <a:ln cap="flat" cmpd="sng" w="28575">
            <a:solidFill>
              <a:schemeClr val="dk2"/>
            </a:solidFill>
            <a:prstDash val="dashDot"/>
            <a:round/>
            <a:headEnd len="med" w="med" type="none"/>
            <a:tailEnd len="med" w="med" type="triangle"/>
          </a:ln>
        </p:spPr>
      </p:cxnSp>
      <p:sp>
        <p:nvSpPr>
          <p:cNvPr id="354" name="Google Shape;354;p47"/>
          <p:cNvSpPr/>
          <p:nvPr/>
        </p:nvSpPr>
        <p:spPr>
          <a:xfrm>
            <a:off x="3184050"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spcBef>
                <a:spcPts val="0"/>
              </a:spcBef>
              <a:spcAft>
                <a:spcPts val="0"/>
              </a:spcAft>
              <a:buNone/>
            </a:pPr>
            <a:r>
              <a:rPr lang="en"/>
              <a:t>-Receives instructions from UI and sends them to workers</a:t>
            </a:r>
            <a:endParaRPr/>
          </a:p>
          <a:p>
            <a:pPr indent="0" lvl="0" marL="0" rtl="0" algn="ctr">
              <a:spcBef>
                <a:spcPts val="0"/>
              </a:spcBef>
              <a:spcAft>
                <a:spcPts val="0"/>
              </a:spcAft>
              <a:buNone/>
            </a:pPr>
            <a:r>
              <a:rPr lang="en"/>
              <a:t>-Manages data storage and file paths</a:t>
            </a:r>
            <a:endParaRPr/>
          </a:p>
          <a:p>
            <a:pPr indent="0" lvl="0" marL="0" rtl="0" algn="l">
              <a:spcBef>
                <a:spcPts val="0"/>
              </a:spcBef>
              <a:spcAft>
                <a:spcPts val="0"/>
              </a:spcAft>
              <a:buNone/>
            </a:pPr>
            <a:r>
              <a:rPr lang="en"/>
              <a:t>- Starts and stops thread processes</a:t>
            </a:r>
            <a:endParaRPr/>
          </a:p>
        </p:txBody>
      </p:sp>
      <p:sp>
        <p:nvSpPr>
          <p:cNvPr id="355" name="Google Shape;355;p47"/>
          <p:cNvSpPr/>
          <p:nvPr/>
        </p:nvSpPr>
        <p:spPr>
          <a:xfrm>
            <a:off x="6252625" y="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ImageHandler</a:t>
            </a:r>
            <a:endParaRPr i="1"/>
          </a:p>
          <a:p>
            <a:pPr indent="0" lvl="0" marL="0" rtl="0" algn="ctr">
              <a:lnSpc>
                <a:spcPct val="80000"/>
              </a:lnSpc>
              <a:spcBef>
                <a:spcPts val="0"/>
              </a:spcBef>
              <a:spcAft>
                <a:spcPts val="0"/>
              </a:spcAft>
              <a:buNone/>
            </a:pPr>
            <a:r>
              <a:rPr lang="en"/>
              <a:t>-</a:t>
            </a:r>
            <a:r>
              <a:rPr lang="en" sz="1200"/>
              <a:t>Alters images according to specific </a:t>
            </a:r>
            <a:r>
              <a:rPr b="1" lang="en" sz="1100"/>
              <a:t>user-defined operations</a:t>
            </a:r>
            <a:endParaRPr b="1" sz="1100"/>
          </a:p>
          <a:p>
            <a:pPr indent="0" lvl="0" marL="0" rtl="0" algn="ctr">
              <a:lnSpc>
                <a:spcPct val="80000"/>
              </a:lnSpc>
              <a:spcBef>
                <a:spcPts val="0"/>
              </a:spcBef>
              <a:spcAft>
                <a:spcPts val="0"/>
              </a:spcAft>
              <a:buNone/>
            </a:pPr>
            <a:r>
              <a:t/>
            </a:r>
            <a:endParaRPr b="1" sz="1100"/>
          </a:p>
          <a:p>
            <a:pPr indent="0" lvl="0" marL="0" rtl="0" algn="ctr">
              <a:lnSpc>
                <a:spcPct val="80000"/>
              </a:lnSpc>
              <a:spcBef>
                <a:spcPts val="0"/>
              </a:spcBef>
              <a:spcAft>
                <a:spcPts val="0"/>
              </a:spcAft>
              <a:buNone/>
            </a:pPr>
            <a:r>
              <a:rPr lang="en" sz="1200"/>
              <a:t>-Processes images and </a:t>
            </a:r>
            <a:r>
              <a:rPr lang="en" sz="1200"/>
              <a:t>stores</a:t>
            </a:r>
            <a:r>
              <a:rPr lang="en" sz="1200"/>
              <a:t> them in </a:t>
            </a:r>
            <a:r>
              <a:rPr b="1" lang="en" sz="1200"/>
              <a:t>accessible manner</a:t>
            </a:r>
            <a:endParaRPr b="1" sz="1200"/>
          </a:p>
        </p:txBody>
      </p:sp>
      <p:sp>
        <p:nvSpPr>
          <p:cNvPr id="356" name="Google Shape;356;p47"/>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-Displays control panels, status indicators, and data visualization</a:t>
            </a:r>
            <a:endParaRPr/>
          </a:p>
          <a:p>
            <a:pPr indent="0" lvl="0" marL="0" rtl="0" algn="ctr">
              <a:spcBef>
                <a:spcPts val="0"/>
              </a:spcBef>
              <a:spcAft>
                <a:spcPts val="0"/>
              </a:spcAft>
              <a:buNone/>
            </a:pPr>
            <a:r>
              <a:rPr lang="en"/>
              <a:t>-Takes inputs from the user and processes them to communicate with system components</a:t>
            </a:r>
            <a:endParaRPr/>
          </a:p>
          <a:p>
            <a:pPr indent="0" lvl="0" marL="0" rtl="0" algn="ctr">
              <a:spcBef>
                <a:spcPts val="0"/>
              </a:spcBef>
              <a:spcAft>
                <a:spcPts val="0"/>
              </a:spcAft>
              <a:buNone/>
            </a:pPr>
            <a:r>
              <a:rPr lang="en"/>
              <a:t>- Saves user preferences </a:t>
            </a:r>
            <a:endParaRPr/>
          </a:p>
        </p:txBody>
      </p:sp>
      <p:sp>
        <p:nvSpPr>
          <p:cNvPr id="357" name="Google Shape;357;p47"/>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lnSpc>
                <a:spcPct val="80000"/>
              </a:lnSpc>
              <a:spcBef>
                <a:spcPts val="0"/>
              </a:spcBef>
              <a:spcAft>
                <a:spcPts val="0"/>
              </a:spcAft>
              <a:buNone/>
            </a:pPr>
            <a:r>
              <a:rPr lang="en"/>
              <a:t>-Displays control panels, status indicators, and data visualization</a:t>
            </a:r>
            <a:br>
              <a:rPr lang="en"/>
            </a:br>
            <a:endParaRPr/>
          </a:p>
          <a:p>
            <a:pPr indent="0" lvl="0" marL="0" rtl="0" algn="ctr">
              <a:lnSpc>
                <a:spcPct val="80000"/>
              </a:lnSpc>
              <a:spcBef>
                <a:spcPts val="0"/>
              </a:spcBef>
              <a:spcAft>
                <a:spcPts val="0"/>
              </a:spcAft>
              <a:buNone/>
            </a:pPr>
            <a:r>
              <a:rPr lang="en"/>
              <a:t>-Takes inputs from the user and processes them to communicate with system components</a:t>
            </a:r>
            <a:br>
              <a:rPr lang="en"/>
            </a:br>
            <a:endParaRPr/>
          </a:p>
          <a:p>
            <a:pPr indent="0" lvl="0" marL="0" rtl="0" algn="ctr">
              <a:lnSpc>
                <a:spcPct val="80000"/>
              </a:lnSpc>
              <a:spcBef>
                <a:spcPts val="0"/>
              </a:spcBef>
              <a:spcAft>
                <a:spcPts val="0"/>
              </a:spcAft>
              <a:buNone/>
            </a:pPr>
            <a:r>
              <a:rPr lang="en"/>
              <a:t>- Saves user preferences </a:t>
            </a:r>
            <a:endParaRPr/>
          </a:p>
        </p:txBody>
      </p:sp>
      <p:sp>
        <p:nvSpPr>
          <p:cNvPr id="358" name="Google Shape;358;p47"/>
          <p:cNvSpPr/>
          <p:nvPr/>
        </p:nvSpPr>
        <p:spPr>
          <a:xfrm>
            <a:off x="3184050"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lnSpc>
                <a:spcPct val="80000"/>
              </a:lnSpc>
              <a:spcBef>
                <a:spcPts val="0"/>
              </a:spcBef>
              <a:spcAft>
                <a:spcPts val="0"/>
              </a:spcAft>
              <a:buNone/>
            </a:pPr>
            <a:r>
              <a:rPr lang="en"/>
              <a:t>-Distributes instructions from the UI to the appropriate worker threads</a:t>
            </a:r>
            <a:endParaRPr/>
          </a:p>
          <a:p>
            <a:pPr indent="0" lvl="0" marL="0" rtl="0" algn="ctr">
              <a:lnSpc>
                <a:spcPct val="80000"/>
              </a:lnSpc>
              <a:spcBef>
                <a:spcPts val="0"/>
              </a:spcBef>
              <a:spcAft>
                <a:spcPts val="0"/>
              </a:spcAft>
              <a:buNone/>
            </a:pPr>
            <a:r>
              <a:t/>
            </a:r>
            <a:endParaRPr/>
          </a:p>
          <a:p>
            <a:pPr indent="0" lvl="0" marL="0" rtl="0" algn="ctr">
              <a:lnSpc>
                <a:spcPct val="80000"/>
              </a:lnSpc>
              <a:spcBef>
                <a:spcPts val="0"/>
              </a:spcBef>
              <a:spcAft>
                <a:spcPts val="0"/>
              </a:spcAft>
              <a:buNone/>
            </a:pPr>
            <a:r>
              <a:rPr lang="en"/>
              <a:t>-Manages storage of processed data and organizes file paths for easy access and retrieval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GUI Components</a:t>
            </a:r>
            <a:endParaRPr/>
          </a:p>
        </p:txBody>
      </p:sp>
      <p:sp>
        <p:nvSpPr>
          <p:cNvPr id="364" name="Google Shape;364;p48"/>
          <p:cNvSpPr/>
          <p:nvPr/>
        </p:nvSpPr>
        <p:spPr>
          <a:xfrm>
            <a:off x="298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 </a:t>
            </a:r>
            <a:r>
              <a:rPr lang="en" sz="1300"/>
              <a:t>Allows the user to interact with the system easily</a:t>
            </a:r>
            <a:endParaRPr sz="1300"/>
          </a:p>
          <a:p>
            <a:pPr indent="0" lvl="0" marL="0" rtl="0" algn="ctr">
              <a:spcBef>
                <a:spcPts val="0"/>
              </a:spcBef>
              <a:spcAft>
                <a:spcPts val="0"/>
              </a:spcAft>
              <a:buNone/>
            </a:pPr>
            <a:r>
              <a:rPr lang="en" sz="1300"/>
              <a:t>-Automatically takes care of input validation and error handling</a:t>
            </a:r>
            <a:endParaRPr sz="1300"/>
          </a:p>
          <a:p>
            <a:pPr indent="0" lvl="0" marL="0" rtl="0" algn="ctr">
              <a:spcBef>
                <a:spcPts val="0"/>
              </a:spcBef>
              <a:spcAft>
                <a:spcPts val="0"/>
              </a:spcAft>
              <a:buNone/>
            </a:pPr>
            <a:r>
              <a:rPr lang="en" sz="1300"/>
              <a:t>- Users desire convenience by having the system remember settings </a:t>
            </a:r>
            <a:endParaRPr sz="1300"/>
          </a:p>
        </p:txBody>
      </p:sp>
      <p:sp>
        <p:nvSpPr>
          <p:cNvPr id="365" name="Google Shape;365;p48"/>
          <p:cNvSpPr/>
          <p:nvPr/>
        </p:nvSpPr>
        <p:spPr>
          <a:xfrm>
            <a:off x="3184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spcBef>
                <a:spcPts val="0"/>
              </a:spcBef>
              <a:spcAft>
                <a:spcPts val="0"/>
              </a:spcAft>
              <a:buNone/>
            </a:pPr>
            <a:r>
              <a:rPr lang="en" sz="1300"/>
              <a:t>-Ensure smooth and efficient coordination between multiple operations</a:t>
            </a:r>
            <a:endParaRPr sz="1300"/>
          </a:p>
          <a:p>
            <a:pPr indent="0" lvl="0" marL="0" rtl="0" algn="ctr">
              <a:spcBef>
                <a:spcPts val="0"/>
              </a:spcBef>
              <a:spcAft>
                <a:spcPts val="0"/>
              </a:spcAft>
              <a:buNone/>
            </a:pPr>
            <a:r>
              <a:rPr lang="en" sz="1300"/>
              <a:t>-Users expect the system to organize data in a logical, consistent manne</a:t>
            </a:r>
            <a:endParaRPr sz="1300"/>
          </a:p>
          <a:p>
            <a:pPr indent="0" lvl="0" marL="0" rtl="0" algn="l">
              <a:spcBef>
                <a:spcPts val="0"/>
              </a:spcBef>
              <a:spcAft>
                <a:spcPts val="0"/>
              </a:spcAft>
              <a:buNone/>
            </a:pPr>
            <a:r>
              <a:rPr lang="en" sz="1300"/>
              <a:t>- Minimal interruption to the user experience </a:t>
            </a:r>
            <a:endParaRPr sz="1300"/>
          </a:p>
        </p:txBody>
      </p:sp>
      <p:sp>
        <p:nvSpPr>
          <p:cNvPr id="366" name="Google Shape;366;p48"/>
          <p:cNvSpPr/>
          <p:nvPr/>
        </p:nvSpPr>
        <p:spPr>
          <a:xfrm>
            <a:off x="6252625" y="0"/>
            <a:ext cx="1987800" cy="14544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ImageHandler</a:t>
            </a:r>
            <a:endParaRPr/>
          </a:p>
          <a:p>
            <a:pPr indent="0" lvl="0" marL="0" rtl="0" algn="ctr">
              <a:spcBef>
                <a:spcPts val="0"/>
              </a:spcBef>
              <a:spcAft>
                <a:spcPts val="0"/>
              </a:spcAft>
              <a:buNone/>
            </a:pPr>
            <a:r>
              <a:rPr lang="en"/>
              <a:t>-Users expect rapid visual feedback</a:t>
            </a:r>
            <a:endParaRPr/>
          </a:p>
          <a:p>
            <a:pPr indent="0" lvl="0" marL="0" rtl="0" algn="ctr">
              <a:spcBef>
                <a:spcPts val="0"/>
              </a:spcBef>
              <a:spcAft>
                <a:spcPts val="0"/>
              </a:spcAft>
              <a:buNone/>
            </a:pPr>
            <a:r>
              <a:rPr lang="en"/>
              <a:t>-Users want a seamless transition from image editing to storage</a:t>
            </a:r>
            <a:endParaRPr/>
          </a:p>
        </p:txBody>
      </p:sp>
      <p:sp>
        <p:nvSpPr>
          <p:cNvPr id="367" name="Google Shape;367;p48"/>
          <p:cNvSpPr/>
          <p:nvPr/>
        </p:nvSpPr>
        <p:spPr>
          <a:xfrm>
            <a:off x="6252625" y="1844550"/>
            <a:ext cx="1987800" cy="14544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FunctionHandler</a:t>
            </a:r>
            <a:endParaRPr i="1"/>
          </a:p>
          <a:p>
            <a:pPr indent="0" lvl="0" marL="0" rtl="0" algn="ctr">
              <a:lnSpc>
                <a:spcPct val="80000"/>
              </a:lnSpc>
              <a:spcBef>
                <a:spcPts val="0"/>
              </a:spcBef>
              <a:spcAft>
                <a:spcPts val="0"/>
              </a:spcAft>
              <a:buNone/>
            </a:pPr>
            <a:r>
              <a:rPr lang="en"/>
              <a:t>-</a:t>
            </a:r>
            <a:r>
              <a:rPr lang="en" sz="1300"/>
              <a:t>Users need to </a:t>
            </a:r>
            <a:r>
              <a:rPr b="1" lang="en" sz="1300"/>
              <a:t>calculate metrics </a:t>
            </a:r>
            <a:r>
              <a:rPr lang="en" sz="1300"/>
              <a:t>for analysis &amp; models</a:t>
            </a:r>
            <a:endParaRPr sz="1300"/>
          </a:p>
          <a:p>
            <a:pPr indent="0" lvl="0" marL="0" rtl="0" algn="ctr">
              <a:lnSpc>
                <a:spcPct val="80000"/>
              </a:lnSpc>
              <a:spcBef>
                <a:spcPts val="0"/>
              </a:spcBef>
              <a:spcAft>
                <a:spcPts val="0"/>
              </a:spcAft>
              <a:buNone/>
            </a:pPr>
            <a:r>
              <a:t/>
            </a:r>
            <a:endParaRPr sz="1300"/>
          </a:p>
          <a:p>
            <a:pPr indent="0" lvl="0" marL="0" rtl="0" algn="ctr">
              <a:lnSpc>
                <a:spcPct val="80000"/>
              </a:lnSpc>
              <a:spcBef>
                <a:spcPts val="0"/>
              </a:spcBef>
              <a:spcAft>
                <a:spcPts val="0"/>
              </a:spcAft>
              <a:buNone/>
            </a:pPr>
            <a:r>
              <a:rPr lang="en" sz="1300"/>
              <a:t>-Users expect to receive outputs in an </a:t>
            </a:r>
            <a:r>
              <a:rPr b="1" lang="en" sz="1300"/>
              <a:t>organized format</a:t>
            </a:r>
            <a:endParaRPr b="1" sz="1500"/>
          </a:p>
        </p:txBody>
      </p:sp>
      <p:cxnSp>
        <p:nvCxnSpPr>
          <p:cNvPr id="368" name="Google Shape;368;p48"/>
          <p:cNvCxnSpPr/>
          <p:nvPr/>
        </p:nvCxnSpPr>
        <p:spPr>
          <a:xfrm>
            <a:off x="2701050" y="2251650"/>
            <a:ext cx="474000" cy="1500"/>
          </a:xfrm>
          <a:prstGeom prst="straightConnector1">
            <a:avLst/>
          </a:prstGeom>
          <a:noFill/>
          <a:ln cap="flat" cmpd="sng" w="28575">
            <a:solidFill>
              <a:schemeClr val="dk2"/>
            </a:solidFill>
            <a:prstDash val="dashDot"/>
            <a:round/>
            <a:headEnd len="med" w="med" type="none"/>
            <a:tailEnd len="med" w="med" type="triangle"/>
          </a:ln>
        </p:spPr>
      </p:cxnSp>
      <p:cxnSp>
        <p:nvCxnSpPr>
          <p:cNvPr id="369" name="Google Shape;369;p48"/>
          <p:cNvCxnSpPr/>
          <p:nvPr/>
        </p:nvCxnSpPr>
        <p:spPr>
          <a:xfrm>
            <a:off x="5587588" y="2393250"/>
            <a:ext cx="651000" cy="0"/>
          </a:xfrm>
          <a:prstGeom prst="straightConnector1">
            <a:avLst/>
          </a:prstGeom>
          <a:noFill/>
          <a:ln cap="flat" cmpd="sng" w="28575">
            <a:solidFill>
              <a:schemeClr val="dk2"/>
            </a:solidFill>
            <a:prstDash val="dashDot"/>
            <a:round/>
            <a:headEnd len="med" w="med" type="none"/>
            <a:tailEnd len="med" w="med" type="triangle"/>
          </a:ln>
        </p:spPr>
      </p:cxnSp>
      <p:cxnSp>
        <p:nvCxnSpPr>
          <p:cNvPr id="370" name="Google Shape;370;p48"/>
          <p:cNvCxnSpPr/>
          <p:nvPr/>
        </p:nvCxnSpPr>
        <p:spPr>
          <a:xfrm rot="10800000">
            <a:off x="5573500" y="2757875"/>
            <a:ext cx="679200" cy="0"/>
          </a:xfrm>
          <a:prstGeom prst="straightConnector1">
            <a:avLst/>
          </a:prstGeom>
          <a:noFill/>
          <a:ln cap="flat" cmpd="sng" w="28575">
            <a:solidFill>
              <a:srgbClr val="4A86E8"/>
            </a:solidFill>
            <a:prstDash val="dashDot"/>
            <a:round/>
            <a:headEnd len="med" w="med" type="none"/>
            <a:tailEnd len="med" w="med" type="triangle"/>
          </a:ln>
        </p:spPr>
      </p:cxnSp>
      <p:cxnSp>
        <p:nvCxnSpPr>
          <p:cNvPr id="371" name="Google Shape;371;p48"/>
          <p:cNvCxnSpPr>
            <a:stCxn id="365" idx="1"/>
          </p:cNvCxnSpPr>
          <p:nvPr/>
        </p:nvCxnSpPr>
        <p:spPr>
          <a:xfrm rot="10800000">
            <a:off x="2686950" y="2571750"/>
            <a:ext cx="497100" cy="0"/>
          </a:xfrm>
          <a:prstGeom prst="straightConnector1">
            <a:avLst/>
          </a:prstGeom>
          <a:noFill/>
          <a:ln cap="flat" cmpd="sng" w="28575">
            <a:solidFill>
              <a:srgbClr val="4A86E8"/>
            </a:solidFill>
            <a:prstDash val="dashDot"/>
            <a:round/>
            <a:headEnd len="med" w="med" type="none"/>
            <a:tailEnd len="med" w="med" type="triangle"/>
          </a:ln>
        </p:spPr>
      </p:cxnSp>
      <p:cxnSp>
        <p:nvCxnSpPr>
          <p:cNvPr id="372" name="Google Shape;372;p48"/>
          <p:cNvCxnSpPr/>
          <p:nvPr/>
        </p:nvCxnSpPr>
        <p:spPr>
          <a:xfrm flipH="1">
            <a:off x="5583475" y="1467075"/>
            <a:ext cx="854100" cy="418800"/>
          </a:xfrm>
          <a:prstGeom prst="straightConnector1">
            <a:avLst/>
          </a:prstGeom>
          <a:noFill/>
          <a:ln cap="flat" cmpd="sng" w="28575">
            <a:solidFill>
              <a:srgbClr val="4A86E8"/>
            </a:solidFill>
            <a:prstDash val="dashDot"/>
            <a:round/>
            <a:headEnd len="med" w="med" type="none"/>
            <a:tailEnd len="med" w="med" type="triangle"/>
          </a:ln>
        </p:spPr>
      </p:cxnSp>
      <p:cxnSp>
        <p:nvCxnSpPr>
          <p:cNvPr id="373" name="Google Shape;373;p48"/>
          <p:cNvCxnSpPr/>
          <p:nvPr/>
        </p:nvCxnSpPr>
        <p:spPr>
          <a:xfrm flipH="1" rot="10800000">
            <a:off x="5435825" y="1170025"/>
            <a:ext cx="816900" cy="403800"/>
          </a:xfrm>
          <a:prstGeom prst="straightConnector1">
            <a:avLst/>
          </a:prstGeom>
          <a:noFill/>
          <a:ln cap="flat" cmpd="sng" w="28575">
            <a:solidFill>
              <a:schemeClr val="dk2"/>
            </a:solidFill>
            <a:prstDash val="dashDot"/>
            <a:round/>
            <a:headEnd len="med" w="med" type="none"/>
            <a:tailEnd len="med" w="med" type="triangle"/>
          </a:ln>
        </p:spPr>
      </p:cxnSp>
      <p:sp>
        <p:nvSpPr>
          <p:cNvPr id="374" name="Google Shape;374;p48"/>
          <p:cNvSpPr/>
          <p:nvPr/>
        </p:nvSpPr>
        <p:spPr>
          <a:xfrm>
            <a:off x="3184050"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spcBef>
                <a:spcPts val="0"/>
              </a:spcBef>
              <a:spcAft>
                <a:spcPts val="0"/>
              </a:spcAft>
              <a:buNone/>
            </a:pPr>
            <a:r>
              <a:rPr lang="en"/>
              <a:t>-Receives instructions from UI and sends them to workers</a:t>
            </a:r>
            <a:endParaRPr/>
          </a:p>
          <a:p>
            <a:pPr indent="0" lvl="0" marL="0" rtl="0" algn="ctr">
              <a:spcBef>
                <a:spcPts val="0"/>
              </a:spcBef>
              <a:spcAft>
                <a:spcPts val="0"/>
              </a:spcAft>
              <a:buNone/>
            </a:pPr>
            <a:r>
              <a:rPr lang="en"/>
              <a:t>-Manages data storage and file paths</a:t>
            </a:r>
            <a:endParaRPr/>
          </a:p>
          <a:p>
            <a:pPr indent="0" lvl="0" marL="0" rtl="0" algn="l">
              <a:spcBef>
                <a:spcPts val="0"/>
              </a:spcBef>
              <a:spcAft>
                <a:spcPts val="0"/>
              </a:spcAft>
              <a:buNone/>
            </a:pPr>
            <a:r>
              <a:rPr lang="en"/>
              <a:t>- Starts and stops thread processes</a:t>
            </a:r>
            <a:endParaRPr/>
          </a:p>
        </p:txBody>
      </p:sp>
      <p:sp>
        <p:nvSpPr>
          <p:cNvPr id="375" name="Google Shape;375;p48"/>
          <p:cNvSpPr/>
          <p:nvPr/>
        </p:nvSpPr>
        <p:spPr>
          <a:xfrm>
            <a:off x="6252625" y="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ImageHandler</a:t>
            </a:r>
            <a:endParaRPr/>
          </a:p>
          <a:p>
            <a:pPr indent="0" lvl="0" marL="0" rtl="0" algn="ctr">
              <a:lnSpc>
                <a:spcPct val="80000"/>
              </a:lnSpc>
              <a:spcBef>
                <a:spcPts val="0"/>
              </a:spcBef>
              <a:spcAft>
                <a:spcPts val="0"/>
              </a:spcAft>
              <a:buNone/>
            </a:pPr>
            <a:r>
              <a:rPr lang="en"/>
              <a:t>-</a:t>
            </a:r>
            <a:r>
              <a:rPr lang="en" sz="1200"/>
              <a:t>Alters images according to specific user-defined operations</a:t>
            </a:r>
            <a:br>
              <a:rPr lang="en" sz="1200"/>
            </a:br>
            <a:endParaRPr sz="1200"/>
          </a:p>
          <a:p>
            <a:pPr indent="0" lvl="0" marL="0" rtl="0" algn="ctr">
              <a:lnSpc>
                <a:spcPct val="80000"/>
              </a:lnSpc>
              <a:spcBef>
                <a:spcPts val="0"/>
              </a:spcBef>
              <a:spcAft>
                <a:spcPts val="0"/>
              </a:spcAft>
              <a:buNone/>
            </a:pPr>
            <a:r>
              <a:rPr lang="en" sz="1200"/>
              <a:t>-Processes images and stores them in accessible manner</a:t>
            </a:r>
            <a:endParaRPr sz="1200"/>
          </a:p>
        </p:txBody>
      </p:sp>
      <p:sp>
        <p:nvSpPr>
          <p:cNvPr id="376" name="Google Shape;376;p48"/>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-Displays control panels, status indicators, and data visualization</a:t>
            </a:r>
            <a:endParaRPr/>
          </a:p>
          <a:p>
            <a:pPr indent="0" lvl="0" marL="0" rtl="0" algn="ctr">
              <a:spcBef>
                <a:spcPts val="0"/>
              </a:spcBef>
              <a:spcAft>
                <a:spcPts val="0"/>
              </a:spcAft>
              <a:buNone/>
            </a:pPr>
            <a:r>
              <a:rPr lang="en"/>
              <a:t>-Takes inputs from the user and processes them to communicate with system components</a:t>
            </a:r>
            <a:endParaRPr/>
          </a:p>
          <a:p>
            <a:pPr indent="0" lvl="0" marL="0" rtl="0" algn="ctr">
              <a:spcBef>
                <a:spcPts val="0"/>
              </a:spcBef>
              <a:spcAft>
                <a:spcPts val="0"/>
              </a:spcAft>
              <a:buNone/>
            </a:pPr>
            <a:r>
              <a:rPr lang="en"/>
              <a:t>- Saves user preferences </a:t>
            </a:r>
            <a:endParaRPr/>
          </a:p>
        </p:txBody>
      </p:sp>
      <p:sp>
        <p:nvSpPr>
          <p:cNvPr id="377" name="Google Shape;377;p48"/>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lnSpc>
                <a:spcPct val="80000"/>
              </a:lnSpc>
              <a:spcBef>
                <a:spcPts val="0"/>
              </a:spcBef>
              <a:spcAft>
                <a:spcPts val="0"/>
              </a:spcAft>
              <a:buNone/>
            </a:pPr>
            <a:r>
              <a:rPr lang="en"/>
              <a:t>-Displays control panels, status indicators, and data visualization</a:t>
            </a:r>
            <a:br>
              <a:rPr lang="en"/>
            </a:br>
            <a:endParaRPr/>
          </a:p>
          <a:p>
            <a:pPr indent="0" lvl="0" marL="0" rtl="0" algn="ctr">
              <a:lnSpc>
                <a:spcPct val="80000"/>
              </a:lnSpc>
              <a:spcBef>
                <a:spcPts val="0"/>
              </a:spcBef>
              <a:spcAft>
                <a:spcPts val="0"/>
              </a:spcAft>
              <a:buNone/>
            </a:pPr>
            <a:r>
              <a:rPr lang="en"/>
              <a:t>-Takes inputs from the user and processes them to communicate with system components</a:t>
            </a:r>
            <a:br>
              <a:rPr lang="en"/>
            </a:br>
            <a:endParaRPr/>
          </a:p>
          <a:p>
            <a:pPr indent="0" lvl="0" marL="0" rtl="0" algn="ctr">
              <a:lnSpc>
                <a:spcPct val="80000"/>
              </a:lnSpc>
              <a:spcBef>
                <a:spcPts val="0"/>
              </a:spcBef>
              <a:spcAft>
                <a:spcPts val="0"/>
              </a:spcAft>
              <a:buNone/>
            </a:pPr>
            <a:r>
              <a:rPr lang="en"/>
              <a:t>- Saves user preferences </a:t>
            </a:r>
            <a:endParaRPr/>
          </a:p>
        </p:txBody>
      </p:sp>
      <p:sp>
        <p:nvSpPr>
          <p:cNvPr id="378" name="Google Shape;378;p48"/>
          <p:cNvSpPr/>
          <p:nvPr/>
        </p:nvSpPr>
        <p:spPr>
          <a:xfrm>
            <a:off x="3184050"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lnSpc>
                <a:spcPct val="80000"/>
              </a:lnSpc>
              <a:spcBef>
                <a:spcPts val="0"/>
              </a:spcBef>
              <a:spcAft>
                <a:spcPts val="0"/>
              </a:spcAft>
              <a:buNone/>
            </a:pPr>
            <a:r>
              <a:rPr lang="en"/>
              <a:t>-Distributes instructions from the UI to the appropriate worker threads</a:t>
            </a:r>
            <a:endParaRPr/>
          </a:p>
          <a:p>
            <a:pPr indent="0" lvl="0" marL="0" rtl="0" algn="ctr">
              <a:lnSpc>
                <a:spcPct val="80000"/>
              </a:lnSpc>
              <a:spcBef>
                <a:spcPts val="0"/>
              </a:spcBef>
              <a:spcAft>
                <a:spcPts val="0"/>
              </a:spcAft>
              <a:buNone/>
            </a:pPr>
            <a:r>
              <a:t/>
            </a:r>
            <a:endParaRPr/>
          </a:p>
          <a:p>
            <a:pPr indent="0" lvl="0" marL="0" rtl="0" algn="ctr">
              <a:lnSpc>
                <a:spcPct val="80000"/>
              </a:lnSpc>
              <a:spcBef>
                <a:spcPts val="0"/>
              </a:spcBef>
              <a:spcAft>
                <a:spcPts val="0"/>
              </a:spcAft>
              <a:buNone/>
            </a:pPr>
            <a:r>
              <a:rPr lang="en"/>
              <a:t>-Manages storage of processed data and organizes file paths for easy access and retrieval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type="title"/>
          </p:nvPr>
        </p:nvSpPr>
        <p:spPr>
          <a:xfrm>
            <a:off x="447925" y="153700"/>
            <a:ext cx="35823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GUI Components</a:t>
            </a:r>
            <a:endParaRPr/>
          </a:p>
        </p:txBody>
      </p:sp>
      <p:sp>
        <p:nvSpPr>
          <p:cNvPr id="384" name="Google Shape;384;p49"/>
          <p:cNvSpPr/>
          <p:nvPr/>
        </p:nvSpPr>
        <p:spPr>
          <a:xfrm>
            <a:off x="6252625" y="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ImageHandler</a:t>
            </a:r>
            <a:endParaRPr/>
          </a:p>
          <a:p>
            <a:pPr indent="0" lvl="0" marL="0" rtl="0" algn="ctr">
              <a:spcBef>
                <a:spcPts val="0"/>
              </a:spcBef>
              <a:spcAft>
                <a:spcPts val="0"/>
              </a:spcAft>
              <a:buNone/>
            </a:pPr>
            <a:r>
              <a:rPr lang="en"/>
              <a:t>-Calls functions that alter images</a:t>
            </a:r>
            <a:endParaRPr/>
          </a:p>
          <a:p>
            <a:pPr indent="0" lvl="0" marL="0" rtl="0" algn="ctr">
              <a:spcBef>
                <a:spcPts val="0"/>
              </a:spcBef>
              <a:spcAft>
                <a:spcPts val="0"/>
              </a:spcAft>
              <a:buNone/>
            </a:pPr>
            <a:r>
              <a:rPr lang="en"/>
              <a:t>-Processes images and sends them to CentralNode</a:t>
            </a:r>
            <a:endParaRPr/>
          </a:p>
        </p:txBody>
      </p:sp>
      <p:sp>
        <p:nvSpPr>
          <p:cNvPr id="385" name="Google Shape;385;p49"/>
          <p:cNvSpPr/>
          <p:nvPr/>
        </p:nvSpPr>
        <p:spPr>
          <a:xfrm>
            <a:off x="6252625" y="184455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FunctionHandler</a:t>
            </a:r>
            <a:endParaRPr i="1"/>
          </a:p>
          <a:p>
            <a:pPr indent="0" lvl="0" marL="0" rtl="0" algn="ctr">
              <a:lnSpc>
                <a:spcPct val="80000"/>
              </a:lnSpc>
              <a:spcBef>
                <a:spcPts val="0"/>
              </a:spcBef>
              <a:spcAft>
                <a:spcPts val="0"/>
              </a:spcAft>
              <a:buNone/>
            </a:pPr>
            <a:r>
              <a:rPr lang="en"/>
              <a:t>-</a:t>
            </a:r>
            <a:r>
              <a:rPr lang="en"/>
              <a:t>Handles </a:t>
            </a:r>
            <a:r>
              <a:rPr b="1" lang="en" sz="1300"/>
              <a:t>auxiliary </a:t>
            </a:r>
            <a:r>
              <a:rPr b="1" lang="en" sz="1300"/>
              <a:t>operations</a:t>
            </a:r>
            <a:r>
              <a:rPr lang="en" sz="1300"/>
              <a:t> </a:t>
            </a:r>
            <a:r>
              <a:rPr lang="en"/>
              <a:t>(PCA)</a:t>
            </a:r>
            <a:endParaRPr/>
          </a:p>
          <a:p>
            <a:pPr indent="0" lvl="0" marL="0" rtl="0" algn="ctr">
              <a:lnSpc>
                <a:spcPct val="80000"/>
              </a:lnSpc>
              <a:spcBef>
                <a:spcPts val="0"/>
              </a:spcBef>
              <a:spcAft>
                <a:spcPts val="0"/>
              </a:spcAft>
              <a:buNone/>
            </a:pPr>
            <a:r>
              <a:t/>
            </a:r>
            <a:endParaRPr/>
          </a:p>
          <a:p>
            <a:pPr indent="0" lvl="0" marL="0" rtl="0" algn="ctr">
              <a:lnSpc>
                <a:spcPct val="80000"/>
              </a:lnSpc>
              <a:spcBef>
                <a:spcPts val="0"/>
              </a:spcBef>
              <a:spcAft>
                <a:spcPts val="0"/>
              </a:spcAft>
              <a:buNone/>
            </a:pPr>
            <a:r>
              <a:rPr lang="en"/>
              <a:t>-Sends </a:t>
            </a:r>
            <a:r>
              <a:rPr b="1" lang="en" sz="1300"/>
              <a:t>processed outputs</a:t>
            </a:r>
            <a:r>
              <a:rPr lang="en"/>
              <a:t> to CentralNode</a:t>
            </a:r>
            <a:endParaRPr/>
          </a:p>
          <a:p>
            <a:pPr indent="0" lvl="0" marL="0" rtl="0" algn="ctr">
              <a:lnSpc>
                <a:spcPct val="80000"/>
              </a:lnSpc>
              <a:spcBef>
                <a:spcPts val="0"/>
              </a:spcBef>
              <a:spcAft>
                <a:spcPts val="0"/>
              </a:spcAft>
              <a:buNone/>
            </a:pPr>
            <a:r>
              <a:t/>
            </a:r>
            <a:endParaRPr/>
          </a:p>
        </p:txBody>
      </p:sp>
      <p:cxnSp>
        <p:nvCxnSpPr>
          <p:cNvPr id="386" name="Google Shape;386;p49"/>
          <p:cNvCxnSpPr/>
          <p:nvPr/>
        </p:nvCxnSpPr>
        <p:spPr>
          <a:xfrm>
            <a:off x="2701050" y="2251650"/>
            <a:ext cx="480000" cy="4500"/>
          </a:xfrm>
          <a:prstGeom prst="straightConnector1">
            <a:avLst/>
          </a:prstGeom>
          <a:noFill/>
          <a:ln cap="flat" cmpd="sng" w="28575">
            <a:solidFill>
              <a:schemeClr val="dk2"/>
            </a:solidFill>
            <a:prstDash val="dashDot"/>
            <a:round/>
            <a:headEnd len="med" w="med" type="none"/>
            <a:tailEnd len="med" w="med" type="triangle"/>
          </a:ln>
        </p:spPr>
      </p:cxnSp>
      <p:cxnSp>
        <p:nvCxnSpPr>
          <p:cNvPr id="387" name="Google Shape;387;p49"/>
          <p:cNvCxnSpPr/>
          <p:nvPr/>
        </p:nvCxnSpPr>
        <p:spPr>
          <a:xfrm>
            <a:off x="5587588" y="2393250"/>
            <a:ext cx="651000" cy="0"/>
          </a:xfrm>
          <a:prstGeom prst="straightConnector1">
            <a:avLst/>
          </a:prstGeom>
          <a:noFill/>
          <a:ln cap="flat" cmpd="sng" w="28575">
            <a:solidFill>
              <a:schemeClr val="dk2"/>
            </a:solidFill>
            <a:prstDash val="dashDot"/>
            <a:round/>
            <a:headEnd len="med" w="med" type="none"/>
            <a:tailEnd len="med" w="med" type="triangle"/>
          </a:ln>
        </p:spPr>
      </p:cxnSp>
      <p:cxnSp>
        <p:nvCxnSpPr>
          <p:cNvPr id="388" name="Google Shape;388;p49"/>
          <p:cNvCxnSpPr/>
          <p:nvPr/>
        </p:nvCxnSpPr>
        <p:spPr>
          <a:xfrm rot="10800000">
            <a:off x="5573500" y="2757875"/>
            <a:ext cx="679200" cy="0"/>
          </a:xfrm>
          <a:prstGeom prst="straightConnector1">
            <a:avLst/>
          </a:prstGeom>
          <a:noFill/>
          <a:ln cap="flat" cmpd="sng" w="28575">
            <a:solidFill>
              <a:srgbClr val="4A86E8"/>
            </a:solidFill>
            <a:prstDash val="dashDot"/>
            <a:round/>
            <a:headEnd len="med" w="med" type="none"/>
            <a:tailEnd len="med" w="med" type="triangle"/>
          </a:ln>
        </p:spPr>
      </p:cxnSp>
      <p:cxnSp>
        <p:nvCxnSpPr>
          <p:cNvPr id="389" name="Google Shape;389;p49"/>
          <p:cNvCxnSpPr/>
          <p:nvPr/>
        </p:nvCxnSpPr>
        <p:spPr>
          <a:xfrm rot="10800000">
            <a:off x="2687100" y="2571750"/>
            <a:ext cx="679200" cy="0"/>
          </a:xfrm>
          <a:prstGeom prst="straightConnector1">
            <a:avLst/>
          </a:prstGeom>
          <a:noFill/>
          <a:ln cap="flat" cmpd="sng" w="28575">
            <a:solidFill>
              <a:srgbClr val="4A86E8"/>
            </a:solidFill>
            <a:prstDash val="dashDot"/>
            <a:round/>
            <a:headEnd len="med" w="med" type="none"/>
            <a:tailEnd len="med" w="med" type="triangle"/>
          </a:ln>
        </p:spPr>
      </p:cxnSp>
      <p:cxnSp>
        <p:nvCxnSpPr>
          <p:cNvPr id="390" name="Google Shape;390;p49"/>
          <p:cNvCxnSpPr/>
          <p:nvPr/>
        </p:nvCxnSpPr>
        <p:spPr>
          <a:xfrm flipH="1">
            <a:off x="5583475" y="1467075"/>
            <a:ext cx="854100" cy="418800"/>
          </a:xfrm>
          <a:prstGeom prst="straightConnector1">
            <a:avLst/>
          </a:prstGeom>
          <a:noFill/>
          <a:ln cap="flat" cmpd="sng" w="28575">
            <a:solidFill>
              <a:srgbClr val="4A86E8"/>
            </a:solidFill>
            <a:prstDash val="dashDot"/>
            <a:round/>
            <a:headEnd len="med" w="med" type="none"/>
            <a:tailEnd len="med" w="med" type="triangle"/>
          </a:ln>
        </p:spPr>
      </p:cxnSp>
      <p:cxnSp>
        <p:nvCxnSpPr>
          <p:cNvPr id="391" name="Google Shape;391;p49"/>
          <p:cNvCxnSpPr/>
          <p:nvPr/>
        </p:nvCxnSpPr>
        <p:spPr>
          <a:xfrm flipH="1" rot="10800000">
            <a:off x="5435825" y="1170025"/>
            <a:ext cx="816900" cy="403800"/>
          </a:xfrm>
          <a:prstGeom prst="straightConnector1">
            <a:avLst/>
          </a:prstGeom>
          <a:noFill/>
          <a:ln cap="flat" cmpd="sng" w="28575">
            <a:solidFill>
              <a:schemeClr val="dk2"/>
            </a:solidFill>
            <a:prstDash val="dashDot"/>
            <a:round/>
            <a:headEnd len="med" w="med" type="none"/>
            <a:tailEnd len="med" w="med" type="triangle"/>
          </a:ln>
        </p:spPr>
      </p:cxnSp>
      <p:sp>
        <p:nvSpPr>
          <p:cNvPr id="392" name="Google Shape;392;p49"/>
          <p:cNvSpPr/>
          <p:nvPr/>
        </p:nvSpPr>
        <p:spPr>
          <a:xfrm>
            <a:off x="3184050"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spcBef>
                <a:spcPts val="0"/>
              </a:spcBef>
              <a:spcAft>
                <a:spcPts val="0"/>
              </a:spcAft>
              <a:buNone/>
            </a:pPr>
            <a:r>
              <a:rPr lang="en"/>
              <a:t>-Receives instructions from UI and sends them to workers</a:t>
            </a:r>
            <a:endParaRPr/>
          </a:p>
          <a:p>
            <a:pPr indent="0" lvl="0" marL="0" rtl="0" algn="ctr">
              <a:spcBef>
                <a:spcPts val="0"/>
              </a:spcBef>
              <a:spcAft>
                <a:spcPts val="0"/>
              </a:spcAft>
              <a:buNone/>
            </a:pPr>
            <a:r>
              <a:rPr lang="en"/>
              <a:t>-Manages data storage and file paths</a:t>
            </a:r>
            <a:endParaRPr/>
          </a:p>
          <a:p>
            <a:pPr indent="0" lvl="0" marL="0" rtl="0" algn="l">
              <a:spcBef>
                <a:spcPts val="0"/>
              </a:spcBef>
              <a:spcAft>
                <a:spcPts val="0"/>
              </a:spcAft>
              <a:buNone/>
            </a:pPr>
            <a:r>
              <a:rPr lang="en"/>
              <a:t>- Starts and stops thread processes</a:t>
            </a:r>
            <a:endParaRPr/>
          </a:p>
        </p:txBody>
      </p:sp>
      <p:sp>
        <p:nvSpPr>
          <p:cNvPr id="393" name="Google Shape;393;p49"/>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-Displays control panels, status indicators, and data visualization</a:t>
            </a:r>
            <a:endParaRPr/>
          </a:p>
          <a:p>
            <a:pPr indent="0" lvl="0" marL="0" rtl="0" algn="ctr">
              <a:spcBef>
                <a:spcPts val="0"/>
              </a:spcBef>
              <a:spcAft>
                <a:spcPts val="0"/>
              </a:spcAft>
              <a:buNone/>
            </a:pPr>
            <a:r>
              <a:rPr lang="en"/>
              <a:t>-Takes inputs from the user and processes them to communicate with system components</a:t>
            </a:r>
            <a:endParaRPr/>
          </a:p>
          <a:p>
            <a:pPr indent="0" lvl="0" marL="0" rtl="0" algn="ctr">
              <a:spcBef>
                <a:spcPts val="0"/>
              </a:spcBef>
              <a:spcAft>
                <a:spcPts val="0"/>
              </a:spcAft>
              <a:buNone/>
            </a:pPr>
            <a:r>
              <a:rPr lang="en"/>
              <a:t>- Saves user preferences </a:t>
            </a:r>
            <a:endParaRPr/>
          </a:p>
        </p:txBody>
      </p:sp>
      <p:sp>
        <p:nvSpPr>
          <p:cNvPr id="394" name="Google Shape;394;p49"/>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lnSpc>
                <a:spcPct val="80000"/>
              </a:lnSpc>
              <a:spcBef>
                <a:spcPts val="0"/>
              </a:spcBef>
              <a:spcAft>
                <a:spcPts val="0"/>
              </a:spcAft>
              <a:buNone/>
            </a:pPr>
            <a:r>
              <a:rPr lang="en"/>
              <a:t>-Displays control panels, status indicators, and data visualization</a:t>
            </a:r>
            <a:br>
              <a:rPr lang="en"/>
            </a:br>
            <a:endParaRPr/>
          </a:p>
          <a:p>
            <a:pPr indent="0" lvl="0" marL="0" rtl="0" algn="ctr">
              <a:lnSpc>
                <a:spcPct val="80000"/>
              </a:lnSpc>
              <a:spcBef>
                <a:spcPts val="0"/>
              </a:spcBef>
              <a:spcAft>
                <a:spcPts val="0"/>
              </a:spcAft>
              <a:buNone/>
            </a:pPr>
            <a:r>
              <a:rPr lang="en"/>
              <a:t>-Takes inputs from the user and processes them to communicate with system components</a:t>
            </a:r>
            <a:br>
              <a:rPr lang="en"/>
            </a:br>
            <a:endParaRPr/>
          </a:p>
          <a:p>
            <a:pPr indent="0" lvl="0" marL="0" rtl="0" algn="ctr">
              <a:lnSpc>
                <a:spcPct val="80000"/>
              </a:lnSpc>
              <a:spcBef>
                <a:spcPts val="0"/>
              </a:spcBef>
              <a:spcAft>
                <a:spcPts val="0"/>
              </a:spcAft>
              <a:buNone/>
            </a:pPr>
            <a:r>
              <a:rPr lang="en"/>
              <a:t>- Saves user preferences </a:t>
            </a:r>
            <a:endParaRPr/>
          </a:p>
        </p:txBody>
      </p:sp>
      <p:sp>
        <p:nvSpPr>
          <p:cNvPr id="395" name="Google Shape;395;p49"/>
          <p:cNvSpPr/>
          <p:nvPr/>
        </p:nvSpPr>
        <p:spPr>
          <a:xfrm>
            <a:off x="3184050"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lnSpc>
                <a:spcPct val="80000"/>
              </a:lnSpc>
              <a:spcBef>
                <a:spcPts val="0"/>
              </a:spcBef>
              <a:spcAft>
                <a:spcPts val="0"/>
              </a:spcAft>
              <a:buNone/>
            </a:pPr>
            <a:r>
              <a:rPr lang="en"/>
              <a:t>-Distributes instructions from the UI to the appropriate worker threads</a:t>
            </a:r>
            <a:endParaRPr/>
          </a:p>
          <a:p>
            <a:pPr indent="0" lvl="0" marL="0" rtl="0" algn="ctr">
              <a:lnSpc>
                <a:spcPct val="80000"/>
              </a:lnSpc>
              <a:spcBef>
                <a:spcPts val="0"/>
              </a:spcBef>
              <a:spcAft>
                <a:spcPts val="0"/>
              </a:spcAft>
              <a:buNone/>
            </a:pPr>
            <a:r>
              <a:t/>
            </a:r>
            <a:endParaRPr/>
          </a:p>
          <a:p>
            <a:pPr indent="0" lvl="0" marL="0" rtl="0" algn="ctr">
              <a:lnSpc>
                <a:spcPct val="80000"/>
              </a:lnSpc>
              <a:spcBef>
                <a:spcPts val="0"/>
              </a:spcBef>
              <a:spcAft>
                <a:spcPts val="0"/>
              </a:spcAft>
              <a:buNone/>
            </a:pPr>
            <a:r>
              <a:rPr lang="en"/>
              <a:t>-Manages storage of processed data and organizes file paths for easy access and retrieval</a:t>
            </a:r>
            <a:endParaRPr/>
          </a:p>
        </p:txBody>
      </p:sp>
      <p:sp>
        <p:nvSpPr>
          <p:cNvPr id="396" name="Google Shape;396;p49"/>
          <p:cNvSpPr/>
          <p:nvPr/>
        </p:nvSpPr>
        <p:spPr>
          <a:xfrm>
            <a:off x="6252625" y="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ImageHandler</a:t>
            </a:r>
            <a:endParaRPr/>
          </a:p>
          <a:p>
            <a:pPr indent="0" lvl="0" marL="0" rtl="0" algn="ctr">
              <a:lnSpc>
                <a:spcPct val="80000"/>
              </a:lnSpc>
              <a:spcBef>
                <a:spcPts val="0"/>
              </a:spcBef>
              <a:spcAft>
                <a:spcPts val="0"/>
              </a:spcAft>
              <a:buNone/>
            </a:pPr>
            <a:r>
              <a:rPr lang="en"/>
              <a:t>-</a:t>
            </a:r>
            <a:r>
              <a:rPr lang="en" sz="1200"/>
              <a:t>Alters images according to specific user-defined operations</a:t>
            </a:r>
            <a:br>
              <a:rPr lang="en" sz="1200"/>
            </a:br>
            <a:endParaRPr sz="1200"/>
          </a:p>
          <a:p>
            <a:pPr indent="0" lvl="0" marL="0" rtl="0" algn="ctr">
              <a:lnSpc>
                <a:spcPct val="80000"/>
              </a:lnSpc>
              <a:spcBef>
                <a:spcPts val="0"/>
              </a:spcBef>
              <a:spcAft>
                <a:spcPts val="0"/>
              </a:spcAft>
              <a:buNone/>
            </a:pPr>
            <a:r>
              <a:rPr lang="en" sz="1200"/>
              <a:t>-Processes images and stores them in accessible manner</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2"/>
          <p:cNvSpPr txBox="1"/>
          <p:nvPr>
            <p:ph type="title"/>
          </p:nvPr>
        </p:nvSpPr>
        <p:spPr>
          <a:xfrm>
            <a:off x="479700" y="1467483"/>
            <a:ext cx="81846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sz="3700"/>
              <a:t>Background</a:t>
            </a:r>
            <a:endParaRPr sz="3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0"/>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GUI Components</a:t>
            </a:r>
            <a:endParaRPr/>
          </a:p>
        </p:txBody>
      </p:sp>
      <p:sp>
        <p:nvSpPr>
          <p:cNvPr id="402" name="Google Shape;402;p50"/>
          <p:cNvSpPr/>
          <p:nvPr/>
        </p:nvSpPr>
        <p:spPr>
          <a:xfrm>
            <a:off x="298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 </a:t>
            </a:r>
            <a:r>
              <a:rPr lang="en" sz="1300"/>
              <a:t>Allows the user to interact with the system easily</a:t>
            </a:r>
            <a:endParaRPr sz="1300"/>
          </a:p>
          <a:p>
            <a:pPr indent="0" lvl="0" marL="0" rtl="0" algn="ctr">
              <a:spcBef>
                <a:spcPts val="0"/>
              </a:spcBef>
              <a:spcAft>
                <a:spcPts val="0"/>
              </a:spcAft>
              <a:buNone/>
            </a:pPr>
            <a:r>
              <a:rPr lang="en" sz="1300"/>
              <a:t>-Automatically takes care of input validation and error handling</a:t>
            </a:r>
            <a:endParaRPr sz="1300"/>
          </a:p>
          <a:p>
            <a:pPr indent="0" lvl="0" marL="0" rtl="0" algn="ctr">
              <a:spcBef>
                <a:spcPts val="0"/>
              </a:spcBef>
              <a:spcAft>
                <a:spcPts val="0"/>
              </a:spcAft>
              <a:buNone/>
            </a:pPr>
            <a:r>
              <a:rPr lang="en" sz="1300"/>
              <a:t>- Users desire convenience by having the system remember settings </a:t>
            </a:r>
            <a:endParaRPr sz="1300"/>
          </a:p>
        </p:txBody>
      </p:sp>
      <p:sp>
        <p:nvSpPr>
          <p:cNvPr id="403" name="Google Shape;403;p50"/>
          <p:cNvSpPr/>
          <p:nvPr/>
        </p:nvSpPr>
        <p:spPr>
          <a:xfrm>
            <a:off x="3184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spcBef>
                <a:spcPts val="0"/>
              </a:spcBef>
              <a:spcAft>
                <a:spcPts val="0"/>
              </a:spcAft>
              <a:buNone/>
            </a:pPr>
            <a:r>
              <a:rPr lang="en" sz="1300"/>
              <a:t>-Ensure smooth and efficient coordination between multiple operations</a:t>
            </a:r>
            <a:endParaRPr sz="1300"/>
          </a:p>
          <a:p>
            <a:pPr indent="0" lvl="0" marL="0" rtl="0" algn="ctr">
              <a:spcBef>
                <a:spcPts val="0"/>
              </a:spcBef>
              <a:spcAft>
                <a:spcPts val="0"/>
              </a:spcAft>
              <a:buNone/>
            </a:pPr>
            <a:r>
              <a:rPr lang="en" sz="1300"/>
              <a:t>-Users expect the system to organize data in a logical, consistent manne</a:t>
            </a:r>
            <a:endParaRPr sz="1300"/>
          </a:p>
          <a:p>
            <a:pPr indent="0" lvl="0" marL="0" rtl="0" algn="l">
              <a:spcBef>
                <a:spcPts val="0"/>
              </a:spcBef>
              <a:spcAft>
                <a:spcPts val="0"/>
              </a:spcAft>
              <a:buNone/>
            </a:pPr>
            <a:r>
              <a:rPr lang="en" sz="1300"/>
              <a:t>- Minimal interruption to the user experience </a:t>
            </a:r>
            <a:endParaRPr sz="1300"/>
          </a:p>
        </p:txBody>
      </p:sp>
      <p:sp>
        <p:nvSpPr>
          <p:cNvPr id="404" name="Google Shape;404;p50"/>
          <p:cNvSpPr/>
          <p:nvPr/>
        </p:nvSpPr>
        <p:spPr>
          <a:xfrm>
            <a:off x="6252625" y="0"/>
            <a:ext cx="1987800" cy="14544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ImageHandler</a:t>
            </a:r>
            <a:endParaRPr/>
          </a:p>
          <a:p>
            <a:pPr indent="0" lvl="0" marL="0" rtl="0" algn="ctr">
              <a:spcBef>
                <a:spcPts val="0"/>
              </a:spcBef>
              <a:spcAft>
                <a:spcPts val="0"/>
              </a:spcAft>
              <a:buNone/>
            </a:pPr>
            <a:r>
              <a:rPr lang="en"/>
              <a:t>-Users expect rapid visual feedback</a:t>
            </a:r>
            <a:endParaRPr/>
          </a:p>
          <a:p>
            <a:pPr indent="0" lvl="0" marL="0" rtl="0" algn="ctr">
              <a:spcBef>
                <a:spcPts val="0"/>
              </a:spcBef>
              <a:spcAft>
                <a:spcPts val="0"/>
              </a:spcAft>
              <a:buNone/>
            </a:pPr>
            <a:r>
              <a:rPr lang="en"/>
              <a:t>-Users want a seamless transition from image editing to storage</a:t>
            </a:r>
            <a:endParaRPr/>
          </a:p>
        </p:txBody>
      </p:sp>
      <p:sp>
        <p:nvSpPr>
          <p:cNvPr id="405" name="Google Shape;405;p50"/>
          <p:cNvSpPr/>
          <p:nvPr/>
        </p:nvSpPr>
        <p:spPr>
          <a:xfrm>
            <a:off x="6252625" y="1844550"/>
            <a:ext cx="1987800" cy="14544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FunctionHandler</a:t>
            </a:r>
            <a:endParaRPr/>
          </a:p>
          <a:p>
            <a:pPr indent="0" lvl="0" marL="0" rtl="0" algn="ctr">
              <a:spcBef>
                <a:spcPts val="0"/>
              </a:spcBef>
              <a:spcAft>
                <a:spcPts val="0"/>
              </a:spcAft>
              <a:buNone/>
            </a:pPr>
            <a:r>
              <a:rPr lang="en"/>
              <a:t>-</a:t>
            </a:r>
            <a:r>
              <a:rPr lang="en" sz="1300"/>
              <a:t>Users need to calculate metrics for analysis &amp; models</a:t>
            </a:r>
            <a:endParaRPr sz="1300"/>
          </a:p>
          <a:p>
            <a:pPr indent="0" lvl="0" marL="0" rtl="0" algn="ctr">
              <a:spcBef>
                <a:spcPts val="0"/>
              </a:spcBef>
              <a:spcAft>
                <a:spcPts val="0"/>
              </a:spcAft>
              <a:buNone/>
            </a:pPr>
            <a:r>
              <a:rPr lang="en" sz="1300"/>
              <a:t>-Users expect to receive outputs in an organized format</a:t>
            </a:r>
            <a:endParaRPr sz="1500"/>
          </a:p>
        </p:txBody>
      </p:sp>
      <p:sp>
        <p:nvSpPr>
          <p:cNvPr id="406" name="Google Shape;406;p50"/>
          <p:cNvSpPr/>
          <p:nvPr/>
        </p:nvSpPr>
        <p:spPr>
          <a:xfrm>
            <a:off x="6252625" y="3615600"/>
            <a:ext cx="1987800" cy="14544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ModelHandler</a:t>
            </a:r>
            <a:endParaRPr b="1" i="1"/>
          </a:p>
          <a:p>
            <a:pPr indent="0" lvl="0" marL="0" rtl="0" algn="ctr">
              <a:spcBef>
                <a:spcPts val="0"/>
              </a:spcBef>
              <a:spcAft>
                <a:spcPts val="0"/>
              </a:spcAft>
              <a:buNone/>
            </a:pPr>
            <a:r>
              <a:rPr lang="en"/>
              <a:t>-Users need a method to </a:t>
            </a:r>
            <a:r>
              <a:rPr b="1" lang="en" sz="1300"/>
              <a:t>automatically categorize data</a:t>
            </a:r>
            <a:r>
              <a:rPr lang="en"/>
              <a:t> based on features</a:t>
            </a:r>
            <a:endParaRPr/>
          </a:p>
        </p:txBody>
      </p:sp>
      <p:cxnSp>
        <p:nvCxnSpPr>
          <p:cNvPr id="407" name="Google Shape;407;p50"/>
          <p:cNvCxnSpPr/>
          <p:nvPr/>
        </p:nvCxnSpPr>
        <p:spPr>
          <a:xfrm>
            <a:off x="2701050" y="2251650"/>
            <a:ext cx="474000" cy="1500"/>
          </a:xfrm>
          <a:prstGeom prst="straightConnector1">
            <a:avLst/>
          </a:prstGeom>
          <a:noFill/>
          <a:ln cap="flat" cmpd="sng" w="28575">
            <a:solidFill>
              <a:schemeClr val="dk2"/>
            </a:solidFill>
            <a:prstDash val="dashDot"/>
            <a:round/>
            <a:headEnd len="med" w="med" type="none"/>
            <a:tailEnd len="med" w="med" type="triangle"/>
          </a:ln>
        </p:spPr>
      </p:cxnSp>
      <p:cxnSp>
        <p:nvCxnSpPr>
          <p:cNvPr id="408" name="Google Shape;408;p50"/>
          <p:cNvCxnSpPr/>
          <p:nvPr/>
        </p:nvCxnSpPr>
        <p:spPr>
          <a:xfrm>
            <a:off x="5587588" y="2393250"/>
            <a:ext cx="651000" cy="0"/>
          </a:xfrm>
          <a:prstGeom prst="straightConnector1">
            <a:avLst/>
          </a:prstGeom>
          <a:noFill/>
          <a:ln cap="flat" cmpd="sng" w="28575">
            <a:solidFill>
              <a:schemeClr val="dk2"/>
            </a:solidFill>
            <a:prstDash val="dashDot"/>
            <a:round/>
            <a:headEnd len="med" w="med" type="none"/>
            <a:tailEnd len="med" w="med" type="triangle"/>
          </a:ln>
        </p:spPr>
      </p:cxnSp>
      <p:cxnSp>
        <p:nvCxnSpPr>
          <p:cNvPr id="409" name="Google Shape;409;p50"/>
          <p:cNvCxnSpPr/>
          <p:nvPr/>
        </p:nvCxnSpPr>
        <p:spPr>
          <a:xfrm rot="10800000">
            <a:off x="5573500" y="2757875"/>
            <a:ext cx="679200" cy="0"/>
          </a:xfrm>
          <a:prstGeom prst="straightConnector1">
            <a:avLst/>
          </a:prstGeom>
          <a:noFill/>
          <a:ln cap="flat" cmpd="sng" w="28575">
            <a:solidFill>
              <a:srgbClr val="4A86E8"/>
            </a:solidFill>
            <a:prstDash val="dashDot"/>
            <a:round/>
            <a:headEnd len="med" w="med" type="none"/>
            <a:tailEnd len="med" w="med" type="triangle"/>
          </a:ln>
        </p:spPr>
      </p:cxnSp>
      <p:cxnSp>
        <p:nvCxnSpPr>
          <p:cNvPr id="410" name="Google Shape;410;p50"/>
          <p:cNvCxnSpPr>
            <a:stCxn id="403" idx="1"/>
          </p:cNvCxnSpPr>
          <p:nvPr/>
        </p:nvCxnSpPr>
        <p:spPr>
          <a:xfrm rot="10800000">
            <a:off x="2686950" y="2571750"/>
            <a:ext cx="497100" cy="0"/>
          </a:xfrm>
          <a:prstGeom prst="straightConnector1">
            <a:avLst/>
          </a:prstGeom>
          <a:noFill/>
          <a:ln cap="flat" cmpd="sng" w="28575">
            <a:solidFill>
              <a:srgbClr val="4A86E8"/>
            </a:solidFill>
            <a:prstDash val="dashDot"/>
            <a:round/>
            <a:headEnd len="med" w="med" type="none"/>
            <a:tailEnd len="med" w="med" type="triangle"/>
          </a:ln>
        </p:spPr>
      </p:cxnSp>
      <p:cxnSp>
        <p:nvCxnSpPr>
          <p:cNvPr id="411" name="Google Shape;411;p50"/>
          <p:cNvCxnSpPr/>
          <p:nvPr/>
        </p:nvCxnSpPr>
        <p:spPr>
          <a:xfrm rot="10800000">
            <a:off x="5357525" y="3609225"/>
            <a:ext cx="875700" cy="372300"/>
          </a:xfrm>
          <a:prstGeom prst="straightConnector1">
            <a:avLst/>
          </a:prstGeom>
          <a:noFill/>
          <a:ln cap="flat" cmpd="sng" w="28575">
            <a:solidFill>
              <a:srgbClr val="4A86E8"/>
            </a:solidFill>
            <a:prstDash val="dashDot"/>
            <a:round/>
            <a:headEnd len="med" w="med" type="none"/>
            <a:tailEnd len="med" w="med" type="triangle"/>
          </a:ln>
        </p:spPr>
      </p:cxnSp>
      <p:cxnSp>
        <p:nvCxnSpPr>
          <p:cNvPr id="412" name="Google Shape;412;p50"/>
          <p:cNvCxnSpPr/>
          <p:nvPr/>
        </p:nvCxnSpPr>
        <p:spPr>
          <a:xfrm>
            <a:off x="5583625" y="3299075"/>
            <a:ext cx="895200" cy="327600"/>
          </a:xfrm>
          <a:prstGeom prst="straightConnector1">
            <a:avLst/>
          </a:prstGeom>
          <a:noFill/>
          <a:ln cap="flat" cmpd="sng" w="28575">
            <a:solidFill>
              <a:schemeClr val="dk2"/>
            </a:solidFill>
            <a:prstDash val="dashDot"/>
            <a:round/>
            <a:headEnd len="med" w="med" type="none"/>
            <a:tailEnd len="med" w="med" type="triangle"/>
          </a:ln>
        </p:spPr>
      </p:cxnSp>
      <p:cxnSp>
        <p:nvCxnSpPr>
          <p:cNvPr id="413" name="Google Shape;413;p50"/>
          <p:cNvCxnSpPr/>
          <p:nvPr/>
        </p:nvCxnSpPr>
        <p:spPr>
          <a:xfrm flipH="1">
            <a:off x="5583475" y="1467075"/>
            <a:ext cx="854100" cy="418800"/>
          </a:xfrm>
          <a:prstGeom prst="straightConnector1">
            <a:avLst/>
          </a:prstGeom>
          <a:noFill/>
          <a:ln cap="flat" cmpd="sng" w="28575">
            <a:solidFill>
              <a:srgbClr val="4A86E8"/>
            </a:solidFill>
            <a:prstDash val="dashDot"/>
            <a:round/>
            <a:headEnd len="med" w="med" type="none"/>
            <a:tailEnd len="med" w="med" type="triangle"/>
          </a:ln>
        </p:spPr>
      </p:cxnSp>
      <p:cxnSp>
        <p:nvCxnSpPr>
          <p:cNvPr id="414" name="Google Shape;414;p50"/>
          <p:cNvCxnSpPr/>
          <p:nvPr/>
        </p:nvCxnSpPr>
        <p:spPr>
          <a:xfrm flipH="1" rot="10800000">
            <a:off x="5435825" y="1170025"/>
            <a:ext cx="816900" cy="403800"/>
          </a:xfrm>
          <a:prstGeom prst="straightConnector1">
            <a:avLst/>
          </a:prstGeom>
          <a:noFill/>
          <a:ln cap="flat" cmpd="sng" w="28575">
            <a:solidFill>
              <a:schemeClr val="dk2"/>
            </a:solidFill>
            <a:prstDash val="dashDot"/>
            <a:round/>
            <a:headEnd len="med" w="med" type="none"/>
            <a:tailEnd len="med" w="med" type="triangle"/>
          </a:ln>
        </p:spPr>
      </p:cxnSp>
      <p:sp>
        <p:nvSpPr>
          <p:cNvPr id="415" name="Google Shape;415;p50"/>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-Displays control panels, status indicators, and data visualization</a:t>
            </a:r>
            <a:endParaRPr/>
          </a:p>
          <a:p>
            <a:pPr indent="0" lvl="0" marL="0" rtl="0" algn="ctr">
              <a:spcBef>
                <a:spcPts val="0"/>
              </a:spcBef>
              <a:spcAft>
                <a:spcPts val="0"/>
              </a:spcAft>
              <a:buNone/>
            </a:pPr>
            <a:r>
              <a:rPr lang="en"/>
              <a:t>-Takes inputs from the user and processes them to communicate with system components</a:t>
            </a:r>
            <a:endParaRPr/>
          </a:p>
          <a:p>
            <a:pPr indent="0" lvl="0" marL="0" rtl="0" algn="ctr">
              <a:spcBef>
                <a:spcPts val="0"/>
              </a:spcBef>
              <a:spcAft>
                <a:spcPts val="0"/>
              </a:spcAft>
              <a:buNone/>
            </a:pPr>
            <a:r>
              <a:rPr lang="en"/>
              <a:t>- Saves user preferences </a:t>
            </a:r>
            <a:endParaRPr/>
          </a:p>
        </p:txBody>
      </p:sp>
      <p:sp>
        <p:nvSpPr>
          <p:cNvPr id="416" name="Google Shape;416;p50"/>
          <p:cNvSpPr/>
          <p:nvPr/>
        </p:nvSpPr>
        <p:spPr>
          <a:xfrm>
            <a:off x="3184050"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spcBef>
                <a:spcPts val="0"/>
              </a:spcBef>
              <a:spcAft>
                <a:spcPts val="0"/>
              </a:spcAft>
              <a:buNone/>
            </a:pPr>
            <a:r>
              <a:rPr lang="en"/>
              <a:t>-Receives instructions from UI and sends them to workers</a:t>
            </a:r>
            <a:endParaRPr/>
          </a:p>
          <a:p>
            <a:pPr indent="0" lvl="0" marL="0" rtl="0" algn="ctr">
              <a:spcBef>
                <a:spcPts val="0"/>
              </a:spcBef>
              <a:spcAft>
                <a:spcPts val="0"/>
              </a:spcAft>
              <a:buNone/>
            </a:pPr>
            <a:r>
              <a:rPr lang="en"/>
              <a:t>-Manages data storage and file paths</a:t>
            </a:r>
            <a:endParaRPr/>
          </a:p>
          <a:p>
            <a:pPr indent="0" lvl="0" marL="0" rtl="0" algn="l">
              <a:spcBef>
                <a:spcPts val="0"/>
              </a:spcBef>
              <a:spcAft>
                <a:spcPts val="0"/>
              </a:spcAft>
              <a:buNone/>
            </a:pPr>
            <a:r>
              <a:rPr lang="en"/>
              <a:t>- Starts and stops thread processes</a:t>
            </a:r>
            <a:endParaRPr/>
          </a:p>
        </p:txBody>
      </p:sp>
      <p:sp>
        <p:nvSpPr>
          <p:cNvPr id="417" name="Google Shape;417;p50"/>
          <p:cNvSpPr/>
          <p:nvPr/>
        </p:nvSpPr>
        <p:spPr>
          <a:xfrm>
            <a:off x="6252625" y="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ImageHandler</a:t>
            </a:r>
            <a:endParaRPr/>
          </a:p>
          <a:p>
            <a:pPr indent="0" lvl="0" marL="0" rtl="0" algn="ctr">
              <a:spcBef>
                <a:spcPts val="0"/>
              </a:spcBef>
              <a:spcAft>
                <a:spcPts val="0"/>
              </a:spcAft>
              <a:buNone/>
            </a:pPr>
            <a:r>
              <a:rPr lang="en"/>
              <a:t>-Calls functions that alter images</a:t>
            </a:r>
            <a:endParaRPr/>
          </a:p>
          <a:p>
            <a:pPr indent="0" lvl="0" marL="0" rtl="0" algn="ctr">
              <a:spcBef>
                <a:spcPts val="0"/>
              </a:spcBef>
              <a:spcAft>
                <a:spcPts val="0"/>
              </a:spcAft>
              <a:buNone/>
            </a:pPr>
            <a:r>
              <a:rPr lang="en"/>
              <a:t>-Processes images and sends them to CentralNode</a:t>
            </a:r>
            <a:endParaRPr/>
          </a:p>
        </p:txBody>
      </p:sp>
      <p:sp>
        <p:nvSpPr>
          <p:cNvPr id="418" name="Google Shape;418;p50"/>
          <p:cNvSpPr/>
          <p:nvPr/>
        </p:nvSpPr>
        <p:spPr>
          <a:xfrm>
            <a:off x="6252625" y="184455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FunctionHandler</a:t>
            </a:r>
            <a:endParaRPr/>
          </a:p>
          <a:p>
            <a:pPr indent="0" lvl="0" marL="0" rtl="0" algn="ctr">
              <a:lnSpc>
                <a:spcPct val="80000"/>
              </a:lnSpc>
              <a:spcBef>
                <a:spcPts val="0"/>
              </a:spcBef>
              <a:spcAft>
                <a:spcPts val="0"/>
              </a:spcAft>
              <a:buNone/>
            </a:pPr>
            <a:r>
              <a:rPr lang="en"/>
              <a:t>-Handles auxiliary operations (PCA)</a:t>
            </a:r>
            <a:endParaRPr/>
          </a:p>
          <a:p>
            <a:pPr indent="0" lvl="0" marL="0" rtl="0" algn="ctr">
              <a:lnSpc>
                <a:spcPct val="80000"/>
              </a:lnSpc>
              <a:spcBef>
                <a:spcPts val="0"/>
              </a:spcBef>
              <a:spcAft>
                <a:spcPts val="0"/>
              </a:spcAft>
              <a:buNone/>
            </a:pPr>
            <a:r>
              <a:t/>
            </a:r>
            <a:endParaRPr/>
          </a:p>
          <a:p>
            <a:pPr indent="0" lvl="0" marL="0" rtl="0" algn="ctr">
              <a:lnSpc>
                <a:spcPct val="80000"/>
              </a:lnSpc>
              <a:spcBef>
                <a:spcPts val="0"/>
              </a:spcBef>
              <a:spcAft>
                <a:spcPts val="0"/>
              </a:spcAft>
              <a:buNone/>
            </a:pPr>
            <a:r>
              <a:rPr lang="en"/>
              <a:t>-Sends processed outputs to CentralNode</a:t>
            </a:r>
            <a:endParaRPr/>
          </a:p>
          <a:p>
            <a:pPr indent="0" lvl="0" marL="0" rtl="0" algn="ctr">
              <a:spcBef>
                <a:spcPts val="0"/>
              </a:spcBef>
              <a:spcAft>
                <a:spcPts val="0"/>
              </a:spcAft>
              <a:buNone/>
            </a:pPr>
            <a:r>
              <a:t/>
            </a:r>
            <a:endParaRPr/>
          </a:p>
        </p:txBody>
      </p:sp>
      <p:sp>
        <p:nvSpPr>
          <p:cNvPr id="419" name="Google Shape;419;p50"/>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lnSpc>
                <a:spcPct val="80000"/>
              </a:lnSpc>
              <a:spcBef>
                <a:spcPts val="0"/>
              </a:spcBef>
              <a:spcAft>
                <a:spcPts val="0"/>
              </a:spcAft>
              <a:buNone/>
            </a:pPr>
            <a:r>
              <a:rPr lang="en"/>
              <a:t>-Displays control panels, status indicators, and data visualization</a:t>
            </a:r>
            <a:br>
              <a:rPr lang="en"/>
            </a:br>
            <a:endParaRPr/>
          </a:p>
          <a:p>
            <a:pPr indent="0" lvl="0" marL="0" rtl="0" algn="ctr">
              <a:lnSpc>
                <a:spcPct val="80000"/>
              </a:lnSpc>
              <a:spcBef>
                <a:spcPts val="0"/>
              </a:spcBef>
              <a:spcAft>
                <a:spcPts val="0"/>
              </a:spcAft>
              <a:buNone/>
            </a:pPr>
            <a:r>
              <a:rPr lang="en"/>
              <a:t>-Takes inputs from the user and processes them to communicate with system components</a:t>
            </a:r>
            <a:br>
              <a:rPr lang="en"/>
            </a:br>
            <a:endParaRPr/>
          </a:p>
          <a:p>
            <a:pPr indent="0" lvl="0" marL="0" rtl="0" algn="ctr">
              <a:lnSpc>
                <a:spcPct val="80000"/>
              </a:lnSpc>
              <a:spcBef>
                <a:spcPts val="0"/>
              </a:spcBef>
              <a:spcAft>
                <a:spcPts val="0"/>
              </a:spcAft>
              <a:buNone/>
            </a:pPr>
            <a:r>
              <a:rPr lang="en"/>
              <a:t>- Saves user preferences </a:t>
            </a:r>
            <a:endParaRPr/>
          </a:p>
        </p:txBody>
      </p:sp>
      <p:sp>
        <p:nvSpPr>
          <p:cNvPr id="420" name="Google Shape;420;p50"/>
          <p:cNvSpPr/>
          <p:nvPr/>
        </p:nvSpPr>
        <p:spPr>
          <a:xfrm>
            <a:off x="3184050"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lnSpc>
                <a:spcPct val="80000"/>
              </a:lnSpc>
              <a:spcBef>
                <a:spcPts val="0"/>
              </a:spcBef>
              <a:spcAft>
                <a:spcPts val="0"/>
              </a:spcAft>
              <a:buNone/>
            </a:pPr>
            <a:r>
              <a:rPr lang="en"/>
              <a:t>-Distributes instructions from the UI to the appropriate worker threads</a:t>
            </a:r>
            <a:endParaRPr/>
          </a:p>
          <a:p>
            <a:pPr indent="0" lvl="0" marL="0" rtl="0" algn="ctr">
              <a:lnSpc>
                <a:spcPct val="80000"/>
              </a:lnSpc>
              <a:spcBef>
                <a:spcPts val="0"/>
              </a:spcBef>
              <a:spcAft>
                <a:spcPts val="0"/>
              </a:spcAft>
              <a:buNone/>
            </a:pPr>
            <a:r>
              <a:t/>
            </a:r>
            <a:endParaRPr/>
          </a:p>
          <a:p>
            <a:pPr indent="0" lvl="0" marL="0" rtl="0" algn="ctr">
              <a:lnSpc>
                <a:spcPct val="80000"/>
              </a:lnSpc>
              <a:spcBef>
                <a:spcPts val="0"/>
              </a:spcBef>
              <a:spcAft>
                <a:spcPts val="0"/>
              </a:spcAft>
              <a:buNone/>
            </a:pPr>
            <a:r>
              <a:rPr lang="en"/>
              <a:t>-Manages storage of processed data and organizes file paths for easy access and retrieval</a:t>
            </a:r>
            <a:endParaRPr/>
          </a:p>
        </p:txBody>
      </p:sp>
      <p:sp>
        <p:nvSpPr>
          <p:cNvPr id="421" name="Google Shape;421;p50"/>
          <p:cNvSpPr/>
          <p:nvPr/>
        </p:nvSpPr>
        <p:spPr>
          <a:xfrm>
            <a:off x="6252625" y="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ImageHandler</a:t>
            </a:r>
            <a:endParaRPr/>
          </a:p>
          <a:p>
            <a:pPr indent="0" lvl="0" marL="0" rtl="0" algn="ctr">
              <a:lnSpc>
                <a:spcPct val="80000"/>
              </a:lnSpc>
              <a:spcBef>
                <a:spcPts val="0"/>
              </a:spcBef>
              <a:spcAft>
                <a:spcPts val="0"/>
              </a:spcAft>
              <a:buNone/>
            </a:pPr>
            <a:r>
              <a:rPr lang="en"/>
              <a:t>-</a:t>
            </a:r>
            <a:r>
              <a:rPr lang="en" sz="1200"/>
              <a:t>Alters images according to specific user-defined operations</a:t>
            </a:r>
            <a:br>
              <a:rPr lang="en" sz="1200"/>
            </a:br>
            <a:endParaRPr sz="1200"/>
          </a:p>
          <a:p>
            <a:pPr indent="0" lvl="0" marL="0" rtl="0" algn="ctr">
              <a:lnSpc>
                <a:spcPct val="80000"/>
              </a:lnSpc>
              <a:spcBef>
                <a:spcPts val="0"/>
              </a:spcBef>
              <a:spcAft>
                <a:spcPts val="0"/>
              </a:spcAft>
              <a:buNone/>
            </a:pPr>
            <a:r>
              <a:rPr lang="en" sz="1200"/>
              <a:t>-Processes images and stores them in accessible manner</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1"/>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GUI Components</a:t>
            </a:r>
            <a:endParaRPr/>
          </a:p>
        </p:txBody>
      </p:sp>
      <p:sp>
        <p:nvSpPr>
          <p:cNvPr id="427" name="Google Shape;427;p51"/>
          <p:cNvSpPr/>
          <p:nvPr/>
        </p:nvSpPr>
        <p:spPr>
          <a:xfrm>
            <a:off x="298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 </a:t>
            </a:r>
            <a:r>
              <a:rPr lang="en" sz="1300"/>
              <a:t>Allows the user to interact with the system easily</a:t>
            </a:r>
            <a:endParaRPr sz="1300"/>
          </a:p>
          <a:p>
            <a:pPr indent="0" lvl="0" marL="0" rtl="0" algn="ctr">
              <a:spcBef>
                <a:spcPts val="0"/>
              </a:spcBef>
              <a:spcAft>
                <a:spcPts val="0"/>
              </a:spcAft>
              <a:buNone/>
            </a:pPr>
            <a:r>
              <a:rPr lang="en" sz="1300"/>
              <a:t>-Automatically takes care of input validation and error handling</a:t>
            </a:r>
            <a:endParaRPr sz="1300"/>
          </a:p>
          <a:p>
            <a:pPr indent="0" lvl="0" marL="0" rtl="0" algn="ctr">
              <a:spcBef>
                <a:spcPts val="0"/>
              </a:spcBef>
              <a:spcAft>
                <a:spcPts val="0"/>
              </a:spcAft>
              <a:buNone/>
            </a:pPr>
            <a:r>
              <a:rPr lang="en" sz="1300"/>
              <a:t>- Users desire convenience by having the system remember settings </a:t>
            </a:r>
            <a:endParaRPr sz="1300"/>
          </a:p>
        </p:txBody>
      </p:sp>
      <p:sp>
        <p:nvSpPr>
          <p:cNvPr id="428" name="Google Shape;428;p51"/>
          <p:cNvSpPr/>
          <p:nvPr/>
        </p:nvSpPr>
        <p:spPr>
          <a:xfrm>
            <a:off x="3184050" y="1527900"/>
            <a:ext cx="2389500" cy="2087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spcBef>
                <a:spcPts val="0"/>
              </a:spcBef>
              <a:spcAft>
                <a:spcPts val="0"/>
              </a:spcAft>
              <a:buNone/>
            </a:pPr>
            <a:r>
              <a:rPr lang="en" sz="1300"/>
              <a:t>-Ensure smooth and efficient coordination between multiple operations</a:t>
            </a:r>
            <a:endParaRPr sz="1300"/>
          </a:p>
          <a:p>
            <a:pPr indent="0" lvl="0" marL="0" rtl="0" algn="ctr">
              <a:spcBef>
                <a:spcPts val="0"/>
              </a:spcBef>
              <a:spcAft>
                <a:spcPts val="0"/>
              </a:spcAft>
              <a:buNone/>
            </a:pPr>
            <a:r>
              <a:rPr lang="en" sz="1300"/>
              <a:t>-Users expect the system to organize data in a logical, consistent manne</a:t>
            </a:r>
            <a:endParaRPr sz="1300"/>
          </a:p>
          <a:p>
            <a:pPr indent="0" lvl="0" marL="0" rtl="0" algn="l">
              <a:spcBef>
                <a:spcPts val="0"/>
              </a:spcBef>
              <a:spcAft>
                <a:spcPts val="0"/>
              </a:spcAft>
              <a:buNone/>
            </a:pPr>
            <a:r>
              <a:rPr lang="en" sz="1300"/>
              <a:t>- Minimal interruption to the user experience </a:t>
            </a:r>
            <a:endParaRPr sz="1300"/>
          </a:p>
        </p:txBody>
      </p:sp>
      <p:sp>
        <p:nvSpPr>
          <p:cNvPr id="429" name="Google Shape;429;p51"/>
          <p:cNvSpPr/>
          <p:nvPr/>
        </p:nvSpPr>
        <p:spPr>
          <a:xfrm>
            <a:off x="6252625" y="0"/>
            <a:ext cx="1987800" cy="14544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ImageHandler</a:t>
            </a:r>
            <a:endParaRPr/>
          </a:p>
          <a:p>
            <a:pPr indent="0" lvl="0" marL="0" rtl="0" algn="ctr">
              <a:spcBef>
                <a:spcPts val="0"/>
              </a:spcBef>
              <a:spcAft>
                <a:spcPts val="0"/>
              </a:spcAft>
              <a:buNone/>
            </a:pPr>
            <a:r>
              <a:rPr lang="en"/>
              <a:t>-Users expect rapid visual feedback</a:t>
            </a:r>
            <a:endParaRPr/>
          </a:p>
          <a:p>
            <a:pPr indent="0" lvl="0" marL="0" rtl="0" algn="ctr">
              <a:spcBef>
                <a:spcPts val="0"/>
              </a:spcBef>
              <a:spcAft>
                <a:spcPts val="0"/>
              </a:spcAft>
              <a:buNone/>
            </a:pPr>
            <a:r>
              <a:rPr lang="en"/>
              <a:t>-Users want a seamless transition from image editing to storage</a:t>
            </a:r>
            <a:endParaRPr/>
          </a:p>
        </p:txBody>
      </p:sp>
      <p:sp>
        <p:nvSpPr>
          <p:cNvPr id="430" name="Google Shape;430;p51"/>
          <p:cNvSpPr/>
          <p:nvPr/>
        </p:nvSpPr>
        <p:spPr>
          <a:xfrm>
            <a:off x="6252625" y="1844550"/>
            <a:ext cx="1987800" cy="14544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FunctionHandler</a:t>
            </a:r>
            <a:endParaRPr/>
          </a:p>
          <a:p>
            <a:pPr indent="0" lvl="0" marL="0" rtl="0" algn="ctr">
              <a:spcBef>
                <a:spcPts val="0"/>
              </a:spcBef>
              <a:spcAft>
                <a:spcPts val="0"/>
              </a:spcAft>
              <a:buNone/>
            </a:pPr>
            <a:r>
              <a:rPr lang="en"/>
              <a:t>-</a:t>
            </a:r>
            <a:r>
              <a:rPr lang="en" sz="1300"/>
              <a:t>Users need to calculate metrics for analysis &amp; models</a:t>
            </a:r>
            <a:endParaRPr sz="1300"/>
          </a:p>
          <a:p>
            <a:pPr indent="0" lvl="0" marL="0" rtl="0" algn="ctr">
              <a:spcBef>
                <a:spcPts val="0"/>
              </a:spcBef>
              <a:spcAft>
                <a:spcPts val="0"/>
              </a:spcAft>
              <a:buNone/>
            </a:pPr>
            <a:r>
              <a:rPr lang="en" sz="1300"/>
              <a:t>-Users expect to receive outputs in an organized format</a:t>
            </a:r>
            <a:endParaRPr sz="1500"/>
          </a:p>
        </p:txBody>
      </p:sp>
      <p:sp>
        <p:nvSpPr>
          <p:cNvPr id="431" name="Google Shape;431;p51"/>
          <p:cNvSpPr/>
          <p:nvPr/>
        </p:nvSpPr>
        <p:spPr>
          <a:xfrm>
            <a:off x="6252625" y="3615600"/>
            <a:ext cx="1987800" cy="14544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BuildModel</a:t>
            </a:r>
            <a:endParaRPr b="1"/>
          </a:p>
          <a:p>
            <a:pPr indent="0" lvl="0" marL="0" rtl="0" algn="ctr">
              <a:spcBef>
                <a:spcPts val="0"/>
              </a:spcBef>
              <a:spcAft>
                <a:spcPts val="0"/>
              </a:spcAft>
              <a:buNone/>
            </a:pPr>
            <a:r>
              <a:rPr lang="en"/>
              <a:t>-Users need a method to automatically categorize data based on features</a:t>
            </a:r>
            <a:endParaRPr/>
          </a:p>
        </p:txBody>
      </p:sp>
      <p:cxnSp>
        <p:nvCxnSpPr>
          <p:cNvPr id="432" name="Google Shape;432;p51"/>
          <p:cNvCxnSpPr/>
          <p:nvPr/>
        </p:nvCxnSpPr>
        <p:spPr>
          <a:xfrm>
            <a:off x="2701050" y="2251650"/>
            <a:ext cx="474000" cy="1500"/>
          </a:xfrm>
          <a:prstGeom prst="straightConnector1">
            <a:avLst/>
          </a:prstGeom>
          <a:noFill/>
          <a:ln cap="flat" cmpd="sng" w="28575">
            <a:solidFill>
              <a:schemeClr val="dk2"/>
            </a:solidFill>
            <a:prstDash val="dashDot"/>
            <a:round/>
            <a:headEnd len="med" w="med" type="none"/>
            <a:tailEnd len="med" w="med" type="triangle"/>
          </a:ln>
        </p:spPr>
      </p:cxnSp>
      <p:cxnSp>
        <p:nvCxnSpPr>
          <p:cNvPr id="433" name="Google Shape;433;p51"/>
          <p:cNvCxnSpPr/>
          <p:nvPr/>
        </p:nvCxnSpPr>
        <p:spPr>
          <a:xfrm>
            <a:off x="5587588" y="2393250"/>
            <a:ext cx="651000" cy="0"/>
          </a:xfrm>
          <a:prstGeom prst="straightConnector1">
            <a:avLst/>
          </a:prstGeom>
          <a:noFill/>
          <a:ln cap="flat" cmpd="sng" w="28575">
            <a:solidFill>
              <a:schemeClr val="dk2"/>
            </a:solidFill>
            <a:prstDash val="dashDot"/>
            <a:round/>
            <a:headEnd len="med" w="med" type="none"/>
            <a:tailEnd len="med" w="med" type="triangle"/>
          </a:ln>
        </p:spPr>
      </p:cxnSp>
      <p:cxnSp>
        <p:nvCxnSpPr>
          <p:cNvPr id="434" name="Google Shape;434;p51"/>
          <p:cNvCxnSpPr/>
          <p:nvPr/>
        </p:nvCxnSpPr>
        <p:spPr>
          <a:xfrm rot="10800000">
            <a:off x="5573500" y="2757875"/>
            <a:ext cx="679200" cy="0"/>
          </a:xfrm>
          <a:prstGeom prst="straightConnector1">
            <a:avLst/>
          </a:prstGeom>
          <a:noFill/>
          <a:ln cap="flat" cmpd="sng" w="28575">
            <a:solidFill>
              <a:srgbClr val="4A86E8"/>
            </a:solidFill>
            <a:prstDash val="dashDot"/>
            <a:round/>
            <a:headEnd len="med" w="med" type="none"/>
            <a:tailEnd len="med" w="med" type="triangle"/>
          </a:ln>
        </p:spPr>
      </p:cxnSp>
      <p:cxnSp>
        <p:nvCxnSpPr>
          <p:cNvPr id="435" name="Google Shape;435;p51"/>
          <p:cNvCxnSpPr>
            <a:stCxn id="428" idx="1"/>
          </p:cNvCxnSpPr>
          <p:nvPr/>
        </p:nvCxnSpPr>
        <p:spPr>
          <a:xfrm rot="10800000">
            <a:off x="2686950" y="2571750"/>
            <a:ext cx="497100" cy="0"/>
          </a:xfrm>
          <a:prstGeom prst="straightConnector1">
            <a:avLst/>
          </a:prstGeom>
          <a:noFill/>
          <a:ln cap="flat" cmpd="sng" w="28575">
            <a:solidFill>
              <a:srgbClr val="4A86E8"/>
            </a:solidFill>
            <a:prstDash val="dashDot"/>
            <a:round/>
            <a:headEnd len="med" w="med" type="none"/>
            <a:tailEnd len="med" w="med" type="triangle"/>
          </a:ln>
        </p:spPr>
      </p:cxnSp>
      <p:cxnSp>
        <p:nvCxnSpPr>
          <p:cNvPr id="436" name="Google Shape;436;p51"/>
          <p:cNvCxnSpPr/>
          <p:nvPr/>
        </p:nvCxnSpPr>
        <p:spPr>
          <a:xfrm rot="10800000">
            <a:off x="5357525" y="3609225"/>
            <a:ext cx="875700" cy="372300"/>
          </a:xfrm>
          <a:prstGeom prst="straightConnector1">
            <a:avLst/>
          </a:prstGeom>
          <a:noFill/>
          <a:ln cap="flat" cmpd="sng" w="28575">
            <a:solidFill>
              <a:srgbClr val="4A86E8"/>
            </a:solidFill>
            <a:prstDash val="dashDot"/>
            <a:round/>
            <a:headEnd len="med" w="med" type="none"/>
            <a:tailEnd len="med" w="med" type="triangle"/>
          </a:ln>
        </p:spPr>
      </p:cxnSp>
      <p:cxnSp>
        <p:nvCxnSpPr>
          <p:cNvPr id="437" name="Google Shape;437;p51"/>
          <p:cNvCxnSpPr/>
          <p:nvPr/>
        </p:nvCxnSpPr>
        <p:spPr>
          <a:xfrm>
            <a:off x="5583625" y="3299075"/>
            <a:ext cx="895200" cy="327600"/>
          </a:xfrm>
          <a:prstGeom prst="straightConnector1">
            <a:avLst/>
          </a:prstGeom>
          <a:noFill/>
          <a:ln cap="flat" cmpd="sng" w="28575">
            <a:solidFill>
              <a:schemeClr val="dk2"/>
            </a:solidFill>
            <a:prstDash val="dashDot"/>
            <a:round/>
            <a:headEnd len="med" w="med" type="none"/>
            <a:tailEnd len="med" w="med" type="triangle"/>
          </a:ln>
        </p:spPr>
      </p:cxnSp>
      <p:cxnSp>
        <p:nvCxnSpPr>
          <p:cNvPr id="438" name="Google Shape;438;p51"/>
          <p:cNvCxnSpPr/>
          <p:nvPr/>
        </p:nvCxnSpPr>
        <p:spPr>
          <a:xfrm flipH="1">
            <a:off x="5583475" y="1467075"/>
            <a:ext cx="854100" cy="418800"/>
          </a:xfrm>
          <a:prstGeom prst="straightConnector1">
            <a:avLst/>
          </a:prstGeom>
          <a:noFill/>
          <a:ln cap="flat" cmpd="sng" w="28575">
            <a:solidFill>
              <a:srgbClr val="4A86E8"/>
            </a:solidFill>
            <a:prstDash val="dashDot"/>
            <a:round/>
            <a:headEnd len="med" w="med" type="none"/>
            <a:tailEnd len="med" w="med" type="triangle"/>
          </a:ln>
        </p:spPr>
      </p:cxnSp>
      <p:cxnSp>
        <p:nvCxnSpPr>
          <p:cNvPr id="439" name="Google Shape;439;p51"/>
          <p:cNvCxnSpPr/>
          <p:nvPr/>
        </p:nvCxnSpPr>
        <p:spPr>
          <a:xfrm flipH="1" rot="10800000">
            <a:off x="5435825" y="1170025"/>
            <a:ext cx="816900" cy="403800"/>
          </a:xfrm>
          <a:prstGeom prst="straightConnector1">
            <a:avLst/>
          </a:prstGeom>
          <a:noFill/>
          <a:ln cap="flat" cmpd="sng" w="28575">
            <a:solidFill>
              <a:schemeClr val="dk2"/>
            </a:solidFill>
            <a:prstDash val="dashDot"/>
            <a:round/>
            <a:headEnd len="med" w="med" type="none"/>
            <a:tailEnd len="med" w="med" type="triangle"/>
          </a:ln>
        </p:spPr>
      </p:cxnSp>
      <p:sp>
        <p:nvSpPr>
          <p:cNvPr id="440" name="Google Shape;440;p51"/>
          <p:cNvSpPr/>
          <p:nvPr/>
        </p:nvSpPr>
        <p:spPr>
          <a:xfrm>
            <a:off x="3184050"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spcBef>
                <a:spcPts val="0"/>
              </a:spcBef>
              <a:spcAft>
                <a:spcPts val="0"/>
              </a:spcAft>
              <a:buNone/>
            </a:pPr>
            <a:r>
              <a:rPr lang="en"/>
              <a:t>-Receives instructions from UI and sends them to workers</a:t>
            </a:r>
            <a:endParaRPr/>
          </a:p>
          <a:p>
            <a:pPr indent="0" lvl="0" marL="0" rtl="0" algn="ctr">
              <a:spcBef>
                <a:spcPts val="0"/>
              </a:spcBef>
              <a:spcAft>
                <a:spcPts val="0"/>
              </a:spcAft>
              <a:buNone/>
            </a:pPr>
            <a:r>
              <a:rPr lang="en"/>
              <a:t>-Manages data storage and file paths</a:t>
            </a:r>
            <a:endParaRPr/>
          </a:p>
          <a:p>
            <a:pPr indent="0" lvl="0" marL="0" rtl="0" algn="l">
              <a:spcBef>
                <a:spcPts val="0"/>
              </a:spcBef>
              <a:spcAft>
                <a:spcPts val="0"/>
              </a:spcAft>
              <a:buNone/>
            </a:pPr>
            <a:r>
              <a:rPr lang="en"/>
              <a:t>- Starts and stops thread processes</a:t>
            </a:r>
            <a:endParaRPr/>
          </a:p>
        </p:txBody>
      </p:sp>
      <p:sp>
        <p:nvSpPr>
          <p:cNvPr id="441" name="Google Shape;441;p51"/>
          <p:cNvSpPr/>
          <p:nvPr/>
        </p:nvSpPr>
        <p:spPr>
          <a:xfrm>
            <a:off x="6252625" y="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ImageHandler</a:t>
            </a:r>
            <a:endParaRPr/>
          </a:p>
          <a:p>
            <a:pPr indent="0" lvl="0" marL="0" rtl="0" algn="ctr">
              <a:spcBef>
                <a:spcPts val="0"/>
              </a:spcBef>
              <a:spcAft>
                <a:spcPts val="0"/>
              </a:spcAft>
              <a:buNone/>
            </a:pPr>
            <a:r>
              <a:rPr lang="en"/>
              <a:t>-Calls functions that alter images</a:t>
            </a:r>
            <a:endParaRPr/>
          </a:p>
          <a:p>
            <a:pPr indent="0" lvl="0" marL="0" rtl="0" algn="ctr">
              <a:spcBef>
                <a:spcPts val="0"/>
              </a:spcBef>
              <a:spcAft>
                <a:spcPts val="0"/>
              </a:spcAft>
              <a:buNone/>
            </a:pPr>
            <a:r>
              <a:rPr lang="en"/>
              <a:t>-Processes images and sends them to CentralNode</a:t>
            </a:r>
            <a:endParaRPr/>
          </a:p>
        </p:txBody>
      </p:sp>
      <p:sp>
        <p:nvSpPr>
          <p:cNvPr id="442" name="Google Shape;442;p51"/>
          <p:cNvSpPr/>
          <p:nvPr/>
        </p:nvSpPr>
        <p:spPr>
          <a:xfrm>
            <a:off x="6252625" y="184455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FunctionHandler</a:t>
            </a:r>
            <a:endParaRPr/>
          </a:p>
          <a:p>
            <a:pPr indent="0" lvl="0" marL="0" rtl="0" algn="ctr">
              <a:spcBef>
                <a:spcPts val="0"/>
              </a:spcBef>
              <a:spcAft>
                <a:spcPts val="0"/>
              </a:spcAft>
              <a:buNone/>
            </a:pPr>
            <a:r>
              <a:rPr lang="en"/>
              <a:t>-Handles auxiliary operations (PCA)</a:t>
            </a:r>
            <a:endParaRPr/>
          </a:p>
          <a:p>
            <a:pPr indent="0" lvl="0" marL="0" rtl="0" algn="ctr">
              <a:spcBef>
                <a:spcPts val="0"/>
              </a:spcBef>
              <a:spcAft>
                <a:spcPts val="0"/>
              </a:spcAft>
              <a:buNone/>
            </a:pPr>
            <a:r>
              <a:rPr lang="en"/>
              <a:t>-Sends processed outputs to CentralNode</a:t>
            </a:r>
            <a:endParaRPr/>
          </a:p>
          <a:p>
            <a:pPr indent="0" lvl="0" marL="0" rtl="0" algn="ctr">
              <a:spcBef>
                <a:spcPts val="0"/>
              </a:spcBef>
              <a:spcAft>
                <a:spcPts val="0"/>
              </a:spcAft>
              <a:buNone/>
            </a:pPr>
            <a:r>
              <a:t/>
            </a:r>
            <a:endParaRPr/>
          </a:p>
        </p:txBody>
      </p:sp>
      <p:sp>
        <p:nvSpPr>
          <p:cNvPr id="443" name="Google Shape;443;p51"/>
          <p:cNvSpPr/>
          <p:nvPr/>
        </p:nvSpPr>
        <p:spPr>
          <a:xfrm>
            <a:off x="6252625" y="361560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ModelHandler</a:t>
            </a:r>
            <a:endParaRPr b="1"/>
          </a:p>
          <a:p>
            <a:pPr indent="0" lvl="0" marL="0" rtl="0" algn="ctr">
              <a:spcBef>
                <a:spcPts val="0"/>
              </a:spcBef>
              <a:spcAft>
                <a:spcPts val="0"/>
              </a:spcAft>
              <a:buNone/>
            </a:pPr>
            <a:r>
              <a:rPr lang="en"/>
              <a:t>-Builds or applies </a:t>
            </a:r>
            <a:r>
              <a:rPr b="1" lang="en" sz="1300"/>
              <a:t>clustering algorithm</a:t>
            </a:r>
            <a:r>
              <a:rPr lang="en"/>
              <a:t> based on morphological parameters</a:t>
            </a:r>
            <a:endParaRPr/>
          </a:p>
        </p:txBody>
      </p:sp>
      <p:sp>
        <p:nvSpPr>
          <p:cNvPr id="444" name="Google Shape;444;p51"/>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spcBef>
                <a:spcPts val="0"/>
              </a:spcBef>
              <a:spcAft>
                <a:spcPts val="0"/>
              </a:spcAft>
              <a:buNone/>
            </a:pPr>
            <a:r>
              <a:rPr lang="en"/>
              <a:t>-Displays control panels, status indicators, and data visualization</a:t>
            </a:r>
            <a:endParaRPr/>
          </a:p>
          <a:p>
            <a:pPr indent="0" lvl="0" marL="0" rtl="0" algn="ctr">
              <a:spcBef>
                <a:spcPts val="0"/>
              </a:spcBef>
              <a:spcAft>
                <a:spcPts val="0"/>
              </a:spcAft>
              <a:buNone/>
            </a:pPr>
            <a:r>
              <a:rPr lang="en"/>
              <a:t>-Takes inputs from the user and processes them to communicate with system components</a:t>
            </a:r>
            <a:endParaRPr/>
          </a:p>
          <a:p>
            <a:pPr indent="0" lvl="0" marL="0" rtl="0" algn="ctr">
              <a:spcBef>
                <a:spcPts val="0"/>
              </a:spcBef>
              <a:spcAft>
                <a:spcPts val="0"/>
              </a:spcAft>
              <a:buNone/>
            </a:pPr>
            <a:r>
              <a:rPr lang="en"/>
              <a:t>- Saves user preferences </a:t>
            </a:r>
            <a:endParaRPr/>
          </a:p>
        </p:txBody>
      </p:sp>
      <p:sp>
        <p:nvSpPr>
          <p:cNvPr id="445" name="Google Shape;445;p51"/>
          <p:cNvSpPr/>
          <p:nvPr/>
        </p:nvSpPr>
        <p:spPr>
          <a:xfrm>
            <a:off x="298175"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MainWindow</a:t>
            </a:r>
            <a:endParaRPr b="1"/>
          </a:p>
          <a:p>
            <a:pPr indent="0" lvl="0" marL="0" rtl="0" algn="ctr">
              <a:lnSpc>
                <a:spcPct val="80000"/>
              </a:lnSpc>
              <a:spcBef>
                <a:spcPts val="0"/>
              </a:spcBef>
              <a:spcAft>
                <a:spcPts val="0"/>
              </a:spcAft>
              <a:buNone/>
            </a:pPr>
            <a:r>
              <a:rPr lang="en"/>
              <a:t>-Displays control panels, status indicators, and data visualization</a:t>
            </a:r>
            <a:br>
              <a:rPr lang="en"/>
            </a:br>
            <a:endParaRPr/>
          </a:p>
          <a:p>
            <a:pPr indent="0" lvl="0" marL="0" rtl="0" algn="ctr">
              <a:lnSpc>
                <a:spcPct val="80000"/>
              </a:lnSpc>
              <a:spcBef>
                <a:spcPts val="0"/>
              </a:spcBef>
              <a:spcAft>
                <a:spcPts val="0"/>
              </a:spcAft>
              <a:buNone/>
            </a:pPr>
            <a:r>
              <a:rPr lang="en"/>
              <a:t>-Takes inputs from the user and processes them to communicate with system components</a:t>
            </a:r>
            <a:br>
              <a:rPr lang="en"/>
            </a:br>
            <a:endParaRPr/>
          </a:p>
          <a:p>
            <a:pPr indent="0" lvl="0" marL="0" rtl="0" algn="ctr">
              <a:lnSpc>
                <a:spcPct val="80000"/>
              </a:lnSpc>
              <a:spcBef>
                <a:spcPts val="0"/>
              </a:spcBef>
              <a:spcAft>
                <a:spcPts val="0"/>
              </a:spcAft>
              <a:buNone/>
            </a:pPr>
            <a:r>
              <a:rPr lang="en"/>
              <a:t>- Saves user preferences </a:t>
            </a:r>
            <a:endParaRPr/>
          </a:p>
        </p:txBody>
      </p:sp>
      <p:sp>
        <p:nvSpPr>
          <p:cNvPr id="446" name="Google Shape;446;p51"/>
          <p:cNvSpPr/>
          <p:nvPr/>
        </p:nvSpPr>
        <p:spPr>
          <a:xfrm>
            <a:off x="3184050" y="1527900"/>
            <a:ext cx="2389500" cy="2087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CentralNode</a:t>
            </a:r>
            <a:endParaRPr b="1"/>
          </a:p>
          <a:p>
            <a:pPr indent="0" lvl="0" marL="0" rtl="0" algn="ctr">
              <a:lnSpc>
                <a:spcPct val="80000"/>
              </a:lnSpc>
              <a:spcBef>
                <a:spcPts val="0"/>
              </a:spcBef>
              <a:spcAft>
                <a:spcPts val="0"/>
              </a:spcAft>
              <a:buNone/>
            </a:pPr>
            <a:r>
              <a:rPr lang="en"/>
              <a:t>-Distributes instructions from the UI to the appropriate worker threads</a:t>
            </a:r>
            <a:endParaRPr/>
          </a:p>
          <a:p>
            <a:pPr indent="0" lvl="0" marL="0" rtl="0" algn="ctr">
              <a:lnSpc>
                <a:spcPct val="80000"/>
              </a:lnSpc>
              <a:spcBef>
                <a:spcPts val="0"/>
              </a:spcBef>
              <a:spcAft>
                <a:spcPts val="0"/>
              </a:spcAft>
              <a:buNone/>
            </a:pPr>
            <a:r>
              <a:t/>
            </a:r>
            <a:endParaRPr/>
          </a:p>
          <a:p>
            <a:pPr indent="0" lvl="0" marL="0" rtl="0" algn="ctr">
              <a:lnSpc>
                <a:spcPct val="80000"/>
              </a:lnSpc>
              <a:spcBef>
                <a:spcPts val="0"/>
              </a:spcBef>
              <a:spcAft>
                <a:spcPts val="0"/>
              </a:spcAft>
              <a:buNone/>
            </a:pPr>
            <a:r>
              <a:rPr lang="en"/>
              <a:t>-Manages storage of processed data and organizes file paths for easy access and retrieval</a:t>
            </a:r>
            <a:endParaRPr/>
          </a:p>
        </p:txBody>
      </p:sp>
      <p:sp>
        <p:nvSpPr>
          <p:cNvPr id="447" name="Google Shape;447;p51"/>
          <p:cNvSpPr/>
          <p:nvPr/>
        </p:nvSpPr>
        <p:spPr>
          <a:xfrm>
            <a:off x="6252625" y="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ImageHandler</a:t>
            </a:r>
            <a:endParaRPr/>
          </a:p>
          <a:p>
            <a:pPr indent="0" lvl="0" marL="0" rtl="0" algn="ctr">
              <a:lnSpc>
                <a:spcPct val="80000"/>
              </a:lnSpc>
              <a:spcBef>
                <a:spcPts val="0"/>
              </a:spcBef>
              <a:spcAft>
                <a:spcPts val="0"/>
              </a:spcAft>
              <a:buNone/>
            </a:pPr>
            <a:r>
              <a:rPr lang="en"/>
              <a:t>-</a:t>
            </a:r>
            <a:r>
              <a:rPr lang="en" sz="1200"/>
              <a:t>Alters images according to specific user-defined operations</a:t>
            </a:r>
            <a:br>
              <a:rPr lang="en" sz="1200"/>
            </a:br>
            <a:endParaRPr sz="1200"/>
          </a:p>
          <a:p>
            <a:pPr indent="0" lvl="0" marL="0" rtl="0" algn="ctr">
              <a:lnSpc>
                <a:spcPct val="80000"/>
              </a:lnSpc>
              <a:spcBef>
                <a:spcPts val="0"/>
              </a:spcBef>
              <a:spcAft>
                <a:spcPts val="0"/>
              </a:spcAft>
              <a:buNone/>
            </a:pPr>
            <a:r>
              <a:rPr lang="en" sz="1200"/>
              <a:t>-Processes images and stores them in accessible manner</a:t>
            </a:r>
            <a:endParaRPr sz="1200"/>
          </a:p>
        </p:txBody>
      </p:sp>
      <p:sp>
        <p:nvSpPr>
          <p:cNvPr id="448" name="Google Shape;448;p51"/>
          <p:cNvSpPr/>
          <p:nvPr/>
        </p:nvSpPr>
        <p:spPr>
          <a:xfrm>
            <a:off x="6252625" y="1844550"/>
            <a:ext cx="1987800" cy="14544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FunctionHandler</a:t>
            </a:r>
            <a:endParaRPr/>
          </a:p>
          <a:p>
            <a:pPr indent="0" lvl="0" marL="0" rtl="0" algn="ctr">
              <a:lnSpc>
                <a:spcPct val="80000"/>
              </a:lnSpc>
              <a:spcBef>
                <a:spcPts val="0"/>
              </a:spcBef>
              <a:spcAft>
                <a:spcPts val="0"/>
              </a:spcAft>
              <a:buNone/>
            </a:pPr>
            <a:r>
              <a:rPr lang="en"/>
              <a:t>-Handles auxiliary operations (PCA)</a:t>
            </a:r>
            <a:endParaRPr/>
          </a:p>
          <a:p>
            <a:pPr indent="0" lvl="0" marL="0" rtl="0" algn="ctr">
              <a:lnSpc>
                <a:spcPct val="80000"/>
              </a:lnSpc>
              <a:spcBef>
                <a:spcPts val="0"/>
              </a:spcBef>
              <a:spcAft>
                <a:spcPts val="0"/>
              </a:spcAft>
              <a:buNone/>
            </a:pPr>
            <a:r>
              <a:t/>
            </a:r>
            <a:endParaRPr/>
          </a:p>
          <a:p>
            <a:pPr indent="0" lvl="0" marL="0" rtl="0" algn="ctr">
              <a:lnSpc>
                <a:spcPct val="80000"/>
              </a:lnSpc>
              <a:spcBef>
                <a:spcPts val="0"/>
              </a:spcBef>
              <a:spcAft>
                <a:spcPts val="0"/>
              </a:spcAft>
              <a:buNone/>
            </a:pPr>
            <a:r>
              <a:rPr lang="en"/>
              <a:t>-Sends processed outputs to CentralNode</a:t>
            </a:r>
            <a:endParaRPr/>
          </a:p>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2" name="Shape 452"/>
        <p:cNvGrpSpPr/>
        <p:nvPr/>
      </p:nvGrpSpPr>
      <p:grpSpPr>
        <a:xfrm>
          <a:off x="0" y="0"/>
          <a:ext cx="0" cy="0"/>
          <a:chOff x="0" y="0"/>
          <a:chExt cx="0" cy="0"/>
        </a:xfrm>
      </p:grpSpPr>
      <p:sp>
        <p:nvSpPr>
          <p:cNvPr id="453" name="Google Shape;453;p52"/>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GUI Demo</a:t>
            </a:r>
            <a:endParaRPr/>
          </a:p>
        </p:txBody>
      </p:sp>
      <p:pic>
        <p:nvPicPr>
          <p:cNvPr id="454" name="Google Shape;454;p52" title="3_18_2025, 4_36_16 PM - Screen - Untitled video.webm">
            <a:hlinkClick r:id="rId3"/>
          </p:cNvPr>
          <p:cNvPicPr preferRelativeResize="0"/>
          <p:nvPr/>
        </p:nvPicPr>
        <p:blipFill>
          <a:blip r:embed="rId4">
            <a:alphaModFix/>
          </a:blip>
          <a:stretch>
            <a:fillRect/>
          </a:stretch>
        </p:blipFill>
        <p:spPr>
          <a:xfrm>
            <a:off x="2229951" y="1285425"/>
            <a:ext cx="4633151" cy="3858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3"/>
          <p:cNvSpPr txBox="1"/>
          <p:nvPr>
            <p:ph type="title"/>
          </p:nvPr>
        </p:nvSpPr>
        <p:spPr>
          <a:xfrm>
            <a:off x="479700" y="1467483"/>
            <a:ext cx="81846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sz="3700"/>
              <a:t>Approach</a:t>
            </a:r>
            <a:endParaRPr sz="3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4"/>
          <p:cNvSpPr txBox="1"/>
          <p:nvPr>
            <p:ph type="title"/>
          </p:nvPr>
        </p:nvSpPr>
        <p:spPr>
          <a:xfrm>
            <a:off x="393075" y="167425"/>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Technologies </a:t>
            </a:r>
            <a:endParaRPr/>
          </a:p>
        </p:txBody>
      </p:sp>
      <p:sp>
        <p:nvSpPr>
          <p:cNvPr id="465" name="Google Shape;465;p54"/>
          <p:cNvSpPr/>
          <p:nvPr/>
        </p:nvSpPr>
        <p:spPr>
          <a:xfrm>
            <a:off x="4091950" y="1092700"/>
            <a:ext cx="3827100" cy="1637400"/>
          </a:xfrm>
          <a:prstGeom prst="bracePai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54"/>
          <p:cNvSpPr txBox="1"/>
          <p:nvPr/>
        </p:nvSpPr>
        <p:spPr>
          <a:xfrm>
            <a:off x="4329100" y="1036750"/>
            <a:ext cx="33528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Packages</a:t>
            </a:r>
            <a:endParaRPr b="1"/>
          </a:p>
          <a:p>
            <a:pPr indent="0" lvl="0" marL="0" rtl="0" algn="l">
              <a:spcBef>
                <a:spcPts val="0"/>
              </a:spcBef>
              <a:spcAft>
                <a:spcPts val="0"/>
              </a:spcAft>
              <a:buNone/>
            </a:pPr>
            <a:r>
              <a:rPr lang="en"/>
              <a:t>import numpy, pandas, matplotlib.pyplot</a:t>
            </a:r>
            <a:endParaRPr/>
          </a:p>
          <a:p>
            <a:pPr indent="0" lvl="0" marL="0" rtl="0" algn="l">
              <a:spcBef>
                <a:spcPts val="0"/>
              </a:spcBef>
              <a:spcAft>
                <a:spcPts val="0"/>
              </a:spcAft>
              <a:buNone/>
            </a:pPr>
            <a:r>
              <a:rPr b="1" lang="en"/>
              <a:t>import shutil</a:t>
            </a:r>
            <a:endParaRPr b="1"/>
          </a:p>
          <a:p>
            <a:pPr indent="0" lvl="0" marL="0" rtl="0" algn="l">
              <a:spcBef>
                <a:spcPts val="0"/>
              </a:spcBef>
              <a:spcAft>
                <a:spcPts val="0"/>
              </a:spcAft>
              <a:buNone/>
            </a:pPr>
            <a:r>
              <a:rPr b="1" lang="en"/>
              <a:t>import os</a:t>
            </a:r>
            <a:endParaRPr b="1"/>
          </a:p>
          <a:p>
            <a:pPr indent="0" lvl="0" marL="0" rtl="0" algn="l">
              <a:spcBef>
                <a:spcPts val="0"/>
              </a:spcBef>
              <a:spcAft>
                <a:spcPts val="0"/>
              </a:spcAft>
              <a:buNone/>
            </a:pPr>
            <a:r>
              <a:rPr b="1" lang="en"/>
              <a:t>import unittest</a:t>
            </a:r>
            <a:endParaRPr b="1"/>
          </a:p>
          <a:p>
            <a:pPr indent="0" lvl="0" marL="0" rtl="0" algn="l">
              <a:spcBef>
                <a:spcPts val="0"/>
              </a:spcBef>
              <a:spcAft>
                <a:spcPts val="0"/>
              </a:spcAft>
              <a:buNone/>
            </a:pPr>
            <a:r>
              <a:rPr b="1" lang="en"/>
              <a:t>import tempfile</a:t>
            </a:r>
            <a:endParaRPr b="1"/>
          </a:p>
          <a:p>
            <a:pPr indent="0" lvl="0" marL="0" rtl="0" algn="l">
              <a:spcBef>
                <a:spcPts val="0"/>
              </a:spcBef>
              <a:spcAft>
                <a:spcPts val="0"/>
              </a:spcAft>
              <a:buNone/>
            </a:pPr>
            <a:r>
              <a:rPr b="1" lang="en"/>
              <a:t>Import cv2</a:t>
            </a:r>
            <a:endParaRPr/>
          </a:p>
        </p:txBody>
      </p:sp>
      <p:sp>
        <p:nvSpPr>
          <p:cNvPr id="467" name="Google Shape;467;p54"/>
          <p:cNvSpPr/>
          <p:nvPr/>
        </p:nvSpPr>
        <p:spPr>
          <a:xfrm>
            <a:off x="460475" y="1016500"/>
            <a:ext cx="3521700" cy="1796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Test-driven development</a:t>
            </a:r>
            <a:endParaRPr b="1"/>
          </a:p>
          <a:p>
            <a:pPr indent="0" lvl="0" marL="0" rtl="0" algn="l">
              <a:spcBef>
                <a:spcPts val="0"/>
              </a:spcBef>
              <a:spcAft>
                <a:spcPts val="0"/>
              </a:spcAft>
              <a:buNone/>
            </a:pPr>
            <a:r>
              <a:rPr lang="en"/>
              <a:t>-test_image_filtering_and_cleaning.py</a:t>
            </a:r>
            <a:endParaRPr/>
          </a:p>
          <a:p>
            <a:pPr indent="0" lvl="0" marL="0" rtl="0" algn="l">
              <a:spcBef>
                <a:spcPts val="0"/>
              </a:spcBef>
              <a:spcAft>
                <a:spcPts val="0"/>
              </a:spcAft>
              <a:buNone/>
            </a:pPr>
            <a:r>
              <a:rPr lang="en"/>
              <a:t>-test_image_preprocessing.py</a:t>
            </a:r>
            <a:endParaRPr/>
          </a:p>
          <a:p>
            <a:pPr indent="0" lvl="0" marL="0" rtl="0" algn="l">
              <a:spcBef>
                <a:spcPts val="0"/>
              </a:spcBef>
              <a:spcAft>
                <a:spcPts val="0"/>
              </a:spcAft>
              <a:buNone/>
            </a:pPr>
            <a:r>
              <a:rPr lang="en"/>
              <a:t>-test_adaptive_thresholding.py</a:t>
            </a:r>
            <a:endParaRPr/>
          </a:p>
          <a:p>
            <a:pPr indent="0" lvl="0" marL="0" rtl="0" algn="l">
              <a:spcBef>
                <a:spcPts val="0"/>
              </a:spcBef>
              <a:spcAft>
                <a:spcPts val="0"/>
              </a:spcAft>
              <a:buNone/>
            </a:pPr>
            <a:r>
              <a:rPr lang="en"/>
              <a:t>-test_analysis.py</a:t>
            </a:r>
            <a:endParaRPr/>
          </a:p>
          <a:p>
            <a:pPr indent="0" lvl="0" marL="0" rtl="0" algn="l">
              <a:spcBef>
                <a:spcPts val="0"/>
              </a:spcBef>
              <a:spcAft>
                <a:spcPts val="0"/>
              </a:spcAft>
              <a:buNone/>
            </a:pPr>
            <a:r>
              <a:rPr lang="en"/>
              <a:t>-test_segmentation.py</a:t>
            </a:r>
            <a:endParaRPr/>
          </a:p>
        </p:txBody>
      </p:sp>
      <p:pic>
        <p:nvPicPr>
          <p:cNvPr id="468" name="Google Shape;468;p54"/>
          <p:cNvPicPr preferRelativeResize="0"/>
          <p:nvPr/>
        </p:nvPicPr>
        <p:blipFill rotWithShape="1">
          <a:blip r:embed="rId3">
            <a:alphaModFix/>
          </a:blip>
          <a:srcRect b="67585" l="3019" r="49129" t="0"/>
          <a:stretch/>
        </p:blipFill>
        <p:spPr>
          <a:xfrm>
            <a:off x="4091944" y="2948575"/>
            <a:ext cx="3521805" cy="1796701"/>
          </a:xfrm>
          <a:prstGeom prst="rect">
            <a:avLst/>
          </a:prstGeom>
          <a:noFill/>
          <a:ln>
            <a:noFill/>
          </a:ln>
        </p:spPr>
      </p:pic>
      <p:pic>
        <p:nvPicPr>
          <p:cNvPr id="469" name="Google Shape;469;p54"/>
          <p:cNvPicPr preferRelativeResize="0"/>
          <p:nvPr/>
        </p:nvPicPr>
        <p:blipFill>
          <a:blip r:embed="rId4">
            <a:alphaModFix/>
          </a:blip>
          <a:stretch>
            <a:fillRect/>
          </a:stretch>
        </p:blipFill>
        <p:spPr>
          <a:xfrm>
            <a:off x="1240665" y="2955475"/>
            <a:ext cx="1812885" cy="1796700"/>
          </a:xfrm>
          <a:prstGeom prst="rect">
            <a:avLst/>
          </a:prstGeom>
          <a:noFill/>
          <a:ln>
            <a:noFill/>
          </a:ln>
        </p:spPr>
      </p:pic>
      <p:cxnSp>
        <p:nvCxnSpPr>
          <p:cNvPr id="470" name="Google Shape;470;p54"/>
          <p:cNvCxnSpPr/>
          <p:nvPr/>
        </p:nvCxnSpPr>
        <p:spPr>
          <a:xfrm>
            <a:off x="3155300" y="3890100"/>
            <a:ext cx="834900" cy="13800"/>
          </a:xfrm>
          <a:prstGeom prst="straightConnector1">
            <a:avLst/>
          </a:prstGeom>
          <a:noFill/>
          <a:ln cap="flat" cmpd="sng" w="28575">
            <a:solidFill>
              <a:schemeClr val="dk2"/>
            </a:solidFill>
            <a:prstDash val="dashDot"/>
            <a:round/>
            <a:headEnd len="med" w="med" type="none"/>
            <a:tailEnd len="med" w="med" type="triangle"/>
          </a:ln>
        </p:spPr>
      </p:cxnSp>
      <p:sp>
        <p:nvSpPr>
          <p:cNvPr id="471" name="Google Shape;471;p54"/>
          <p:cNvSpPr txBox="1"/>
          <p:nvPr/>
        </p:nvSpPr>
        <p:spPr>
          <a:xfrm>
            <a:off x="1485900" y="4735150"/>
            <a:ext cx="636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McGill, B. E., Barve, R. A., Maloney, S. E., Strickland, A., Rensing, N., Wang, P. L., Wong, M., Head, R., Wozniak, D. F., &amp; Milbrandt, J. (2018). Abnormal microglia and enhanced inflammation-related gene transcription in mice with conditional deletion of </a:t>
            </a:r>
            <a:r>
              <a:rPr i="1" lang="en" sz="500"/>
              <a:t>Ctcf</a:t>
            </a:r>
            <a:r>
              <a:rPr lang="en" sz="500"/>
              <a:t> in </a:t>
            </a:r>
            <a:r>
              <a:rPr i="1" lang="en" sz="500"/>
              <a:t>Camk2a-Cre</a:t>
            </a:r>
            <a:r>
              <a:rPr lang="en" sz="500"/>
              <a:t>-expressing neurons. </a:t>
            </a:r>
            <a:r>
              <a:rPr i="1" lang="en" sz="500"/>
              <a:t>Journal of Neuroscience, 38</a:t>
            </a:r>
            <a:r>
              <a:rPr lang="en" sz="500"/>
              <a:t>(1), 200–219.</a:t>
            </a:r>
            <a:r>
              <a:rPr lang="en" sz="500">
                <a:uFill>
                  <a:noFill/>
                </a:uFill>
                <a:hlinkClick r:id="rId5"/>
              </a:rPr>
              <a:t> </a:t>
            </a:r>
            <a:r>
              <a:rPr lang="en" sz="500" u="sng">
                <a:solidFill>
                  <a:schemeClr val="hlink"/>
                </a:solidFill>
                <a:hlinkClick r:id="rId6"/>
              </a:rPr>
              <a:t>https://doi.org/10.1523/JNEUROSCI.0936-17.2017</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5"/>
          <p:cNvSpPr txBox="1"/>
          <p:nvPr>
            <p:ph type="title"/>
          </p:nvPr>
        </p:nvSpPr>
        <p:spPr>
          <a:xfrm>
            <a:off x="393075" y="167425"/>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Technologies </a:t>
            </a:r>
            <a:endParaRPr/>
          </a:p>
        </p:txBody>
      </p:sp>
      <p:sp>
        <p:nvSpPr>
          <p:cNvPr id="477" name="Google Shape;477;p55"/>
          <p:cNvSpPr/>
          <p:nvPr/>
        </p:nvSpPr>
        <p:spPr>
          <a:xfrm>
            <a:off x="629475" y="1016500"/>
            <a:ext cx="3352800" cy="1796700"/>
          </a:xfrm>
          <a:prstGeom prst="roundRect">
            <a:avLst>
              <a:gd fmla="val 16667" name="adj"/>
            </a:avLst>
          </a:prstGeom>
          <a:solidFill>
            <a:srgbClr val="E8D3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Test-driven development</a:t>
            </a:r>
            <a:endParaRPr b="1"/>
          </a:p>
          <a:p>
            <a:pPr indent="0" lvl="0" marL="0" rtl="0" algn="l">
              <a:spcBef>
                <a:spcPts val="0"/>
              </a:spcBef>
              <a:spcAft>
                <a:spcPts val="0"/>
              </a:spcAft>
              <a:buNone/>
            </a:pPr>
            <a:r>
              <a:rPr lang="en"/>
              <a:t>-test_image_filtering_and_cleaning.py</a:t>
            </a:r>
            <a:endParaRPr/>
          </a:p>
          <a:p>
            <a:pPr indent="0" lvl="0" marL="0" rtl="0" algn="l">
              <a:spcBef>
                <a:spcPts val="0"/>
              </a:spcBef>
              <a:spcAft>
                <a:spcPts val="0"/>
              </a:spcAft>
              <a:buNone/>
            </a:pPr>
            <a:r>
              <a:rPr lang="en"/>
              <a:t>-test_image_preprocessing.py</a:t>
            </a:r>
            <a:endParaRPr/>
          </a:p>
          <a:p>
            <a:pPr indent="0" lvl="0" marL="0" rtl="0" algn="l">
              <a:spcBef>
                <a:spcPts val="0"/>
              </a:spcBef>
              <a:spcAft>
                <a:spcPts val="0"/>
              </a:spcAft>
              <a:buNone/>
            </a:pPr>
            <a:r>
              <a:rPr lang="en"/>
              <a:t>-test_adaptive_thresholding.py</a:t>
            </a:r>
            <a:endParaRPr/>
          </a:p>
          <a:p>
            <a:pPr indent="0" lvl="0" marL="0" rtl="0" algn="l">
              <a:spcBef>
                <a:spcPts val="0"/>
              </a:spcBef>
              <a:spcAft>
                <a:spcPts val="0"/>
              </a:spcAft>
              <a:buNone/>
            </a:pPr>
            <a:r>
              <a:rPr lang="en"/>
              <a:t>-test_analysis.py</a:t>
            </a:r>
            <a:endParaRPr/>
          </a:p>
          <a:p>
            <a:pPr indent="0" lvl="0" marL="0" rtl="0" algn="l">
              <a:spcBef>
                <a:spcPts val="0"/>
              </a:spcBef>
              <a:spcAft>
                <a:spcPts val="0"/>
              </a:spcAft>
              <a:buNone/>
            </a:pPr>
            <a:r>
              <a:rPr lang="en"/>
              <a:t>-test_preprocessing.py</a:t>
            </a:r>
            <a:endParaRPr/>
          </a:p>
          <a:p>
            <a:pPr indent="0" lvl="0" marL="0" rtl="0" algn="l">
              <a:spcBef>
                <a:spcPts val="0"/>
              </a:spcBef>
              <a:spcAft>
                <a:spcPts val="0"/>
              </a:spcAft>
              <a:buNone/>
            </a:pPr>
            <a:r>
              <a:rPr lang="en"/>
              <a:t>-test_segmentation.py</a:t>
            </a:r>
            <a:endParaRPr/>
          </a:p>
        </p:txBody>
      </p:sp>
      <p:sp>
        <p:nvSpPr>
          <p:cNvPr id="478" name="Google Shape;478;p55"/>
          <p:cNvSpPr/>
          <p:nvPr/>
        </p:nvSpPr>
        <p:spPr>
          <a:xfrm>
            <a:off x="4091950" y="1092700"/>
            <a:ext cx="3827100" cy="1637400"/>
          </a:xfrm>
          <a:prstGeom prst="bracePai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55"/>
          <p:cNvSpPr txBox="1"/>
          <p:nvPr/>
        </p:nvSpPr>
        <p:spPr>
          <a:xfrm>
            <a:off x="4329100" y="1036750"/>
            <a:ext cx="33528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Packages</a:t>
            </a:r>
            <a:endParaRPr b="1"/>
          </a:p>
          <a:p>
            <a:pPr indent="0" lvl="0" marL="0" rtl="0" algn="l">
              <a:spcBef>
                <a:spcPts val="0"/>
              </a:spcBef>
              <a:spcAft>
                <a:spcPts val="0"/>
              </a:spcAft>
              <a:buNone/>
            </a:pPr>
            <a:r>
              <a:rPr lang="en"/>
              <a:t>import numpy, pandas, matplotlib.pyplot</a:t>
            </a:r>
            <a:endParaRPr/>
          </a:p>
          <a:p>
            <a:pPr indent="0" lvl="0" marL="0" rtl="0" algn="l">
              <a:spcBef>
                <a:spcPts val="0"/>
              </a:spcBef>
              <a:spcAft>
                <a:spcPts val="0"/>
              </a:spcAft>
              <a:buNone/>
            </a:pPr>
            <a:r>
              <a:rPr b="1" lang="en"/>
              <a:t>import shutil</a:t>
            </a:r>
            <a:endParaRPr b="1"/>
          </a:p>
          <a:p>
            <a:pPr indent="0" lvl="0" marL="0" rtl="0" algn="l">
              <a:spcBef>
                <a:spcPts val="0"/>
              </a:spcBef>
              <a:spcAft>
                <a:spcPts val="0"/>
              </a:spcAft>
              <a:buNone/>
            </a:pPr>
            <a:r>
              <a:rPr b="1" lang="en"/>
              <a:t>import os</a:t>
            </a:r>
            <a:endParaRPr b="1"/>
          </a:p>
          <a:p>
            <a:pPr indent="0" lvl="0" marL="0" rtl="0" algn="l">
              <a:spcBef>
                <a:spcPts val="0"/>
              </a:spcBef>
              <a:spcAft>
                <a:spcPts val="0"/>
              </a:spcAft>
              <a:buNone/>
            </a:pPr>
            <a:r>
              <a:rPr b="1" lang="en"/>
              <a:t>import unittest</a:t>
            </a:r>
            <a:endParaRPr b="1"/>
          </a:p>
          <a:p>
            <a:pPr indent="0" lvl="0" marL="0" rtl="0" algn="l">
              <a:spcBef>
                <a:spcPts val="0"/>
              </a:spcBef>
              <a:spcAft>
                <a:spcPts val="0"/>
              </a:spcAft>
              <a:buNone/>
            </a:pPr>
            <a:r>
              <a:rPr b="1" lang="en"/>
              <a:t>import tempfile</a:t>
            </a:r>
            <a:endParaRPr b="1"/>
          </a:p>
          <a:p>
            <a:pPr indent="0" lvl="0" marL="0" rtl="0" algn="l">
              <a:spcBef>
                <a:spcPts val="0"/>
              </a:spcBef>
              <a:spcAft>
                <a:spcPts val="0"/>
              </a:spcAft>
              <a:buNone/>
            </a:pPr>
            <a:r>
              <a:rPr b="1" lang="en"/>
              <a:t>Import cv2</a:t>
            </a:r>
            <a:endParaRPr/>
          </a:p>
        </p:txBody>
      </p:sp>
      <p:sp>
        <p:nvSpPr>
          <p:cNvPr id="480" name="Google Shape;480;p55"/>
          <p:cNvSpPr/>
          <p:nvPr/>
        </p:nvSpPr>
        <p:spPr>
          <a:xfrm>
            <a:off x="629475" y="3081500"/>
            <a:ext cx="2502300" cy="1796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GUI</a:t>
            </a:r>
            <a:endParaRPr b="1"/>
          </a:p>
          <a:p>
            <a:pPr indent="0" lvl="0" marL="0" rtl="0" algn="l">
              <a:spcBef>
                <a:spcPts val="0"/>
              </a:spcBef>
              <a:spcAft>
                <a:spcPts val="0"/>
              </a:spcAft>
              <a:buNone/>
            </a:pPr>
            <a:r>
              <a:rPr lang="en"/>
              <a:t>-M</a:t>
            </a:r>
            <a:r>
              <a:rPr lang="en"/>
              <a:t>odelHandler.py</a:t>
            </a:r>
            <a:endParaRPr/>
          </a:p>
          <a:p>
            <a:pPr indent="0" lvl="0" marL="0" rtl="0" algn="l">
              <a:spcBef>
                <a:spcPts val="0"/>
              </a:spcBef>
              <a:spcAft>
                <a:spcPts val="0"/>
              </a:spcAft>
              <a:buNone/>
            </a:pPr>
            <a:r>
              <a:rPr lang="en"/>
              <a:t>-CentralNode.py</a:t>
            </a:r>
            <a:endParaRPr/>
          </a:p>
          <a:p>
            <a:pPr indent="0" lvl="0" marL="0" rtl="0" algn="l">
              <a:spcBef>
                <a:spcPts val="0"/>
              </a:spcBef>
              <a:spcAft>
                <a:spcPts val="0"/>
              </a:spcAft>
              <a:buNone/>
            </a:pPr>
            <a:r>
              <a:rPr lang="en"/>
              <a:t>-FunctionHandler.py</a:t>
            </a:r>
            <a:endParaRPr/>
          </a:p>
          <a:p>
            <a:pPr indent="0" lvl="0" marL="0" rtl="0" algn="l">
              <a:spcBef>
                <a:spcPts val="0"/>
              </a:spcBef>
              <a:spcAft>
                <a:spcPts val="0"/>
              </a:spcAft>
              <a:buNone/>
            </a:pPr>
            <a:r>
              <a:rPr lang="en"/>
              <a:t>-ImageHandler.py</a:t>
            </a:r>
            <a:endParaRPr/>
          </a:p>
          <a:p>
            <a:pPr indent="0" lvl="0" marL="0" rtl="0" algn="l">
              <a:spcBef>
                <a:spcPts val="0"/>
              </a:spcBef>
              <a:spcAft>
                <a:spcPts val="0"/>
              </a:spcAft>
              <a:buNone/>
            </a:pPr>
            <a:r>
              <a:rPr lang="en"/>
              <a:t>-MainWindow.py</a:t>
            </a:r>
            <a:endParaRPr/>
          </a:p>
        </p:txBody>
      </p:sp>
      <p:sp>
        <p:nvSpPr>
          <p:cNvPr id="481" name="Google Shape;481;p55"/>
          <p:cNvSpPr/>
          <p:nvPr/>
        </p:nvSpPr>
        <p:spPr>
          <a:xfrm>
            <a:off x="3186675" y="3144000"/>
            <a:ext cx="5664900" cy="1796700"/>
          </a:xfrm>
          <a:prstGeom prst="bracePai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 name="Google Shape;482;p55"/>
          <p:cNvSpPr txBox="1"/>
          <p:nvPr/>
        </p:nvSpPr>
        <p:spPr>
          <a:xfrm>
            <a:off x="3510250" y="2929100"/>
            <a:ext cx="51429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Packages (</a:t>
            </a:r>
            <a:r>
              <a:rPr b="1" lang="en"/>
              <a:t>PyQt6) </a:t>
            </a:r>
            <a:endParaRPr b="1"/>
          </a:p>
          <a:p>
            <a:pPr indent="0" lvl="0" marL="0" rtl="0" algn="ctr">
              <a:spcBef>
                <a:spcPts val="0"/>
              </a:spcBef>
              <a:spcAft>
                <a:spcPts val="0"/>
              </a:spcAft>
              <a:buNone/>
            </a:pPr>
            <a:r>
              <a:t/>
            </a:r>
            <a:endParaRPr b="1"/>
          </a:p>
          <a:p>
            <a:pPr indent="0" lvl="0" marL="0" rtl="0" algn="l">
              <a:spcBef>
                <a:spcPts val="0"/>
              </a:spcBef>
              <a:spcAft>
                <a:spcPts val="0"/>
              </a:spcAft>
              <a:buNone/>
            </a:pPr>
            <a:r>
              <a:rPr lang="en"/>
              <a:t>f</a:t>
            </a:r>
            <a:r>
              <a:rPr lang="en"/>
              <a:t>rom </a:t>
            </a:r>
            <a:r>
              <a:rPr lang="en" u="sng"/>
              <a:t>PyQt6.QtCore</a:t>
            </a:r>
            <a:r>
              <a:rPr lang="en"/>
              <a:t> import pyqtSignal, QThread, pyqtSlot, QObject.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a:t>
            </a:r>
            <a:r>
              <a:rPr lang="en" u="sng"/>
              <a:t>PyQt6.QtGui</a:t>
            </a:r>
            <a:r>
              <a:rPr lang="en"/>
              <a:t> import QImage, QPixmap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a:t>
            </a:r>
            <a:r>
              <a:rPr lang="en" u="sng"/>
              <a:t>PyQt6.QtWidgets</a:t>
            </a:r>
            <a:r>
              <a:rPr lang="en"/>
              <a:t> import (QApplication, QWidget,</a:t>
            </a:r>
            <a:endParaRPr/>
          </a:p>
          <a:p>
            <a:pPr indent="0" lvl="0" marL="0" rtl="0" algn="l">
              <a:spcBef>
                <a:spcPts val="0"/>
              </a:spcBef>
              <a:spcAft>
                <a:spcPts val="0"/>
              </a:spcAft>
              <a:buNone/>
            </a:pPr>
            <a:r>
              <a:rPr lang="en"/>
              <a:t>        QVBoxLayout, QPushButton, QLabel,...)</a:t>
            </a:r>
            <a:endParaRPr u="sng"/>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6"/>
          <p:cNvSpPr txBox="1"/>
          <p:nvPr>
            <p:ph type="title"/>
          </p:nvPr>
        </p:nvSpPr>
        <p:spPr>
          <a:xfrm>
            <a:off x="479700" y="1467483"/>
            <a:ext cx="81846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sz="3700"/>
              <a:t>What we wish we knew…</a:t>
            </a:r>
            <a:endParaRPr sz="3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57"/>
          <p:cNvPicPr preferRelativeResize="0"/>
          <p:nvPr/>
        </p:nvPicPr>
        <p:blipFill rotWithShape="1">
          <a:blip r:embed="rId3">
            <a:alphaModFix/>
          </a:blip>
          <a:srcRect b="0" l="0" r="15959" t="0"/>
          <a:stretch/>
        </p:blipFill>
        <p:spPr>
          <a:xfrm>
            <a:off x="4425075" y="860500"/>
            <a:ext cx="4718925" cy="4056674"/>
          </a:xfrm>
          <a:prstGeom prst="rect">
            <a:avLst/>
          </a:prstGeom>
          <a:noFill/>
          <a:ln>
            <a:noFill/>
          </a:ln>
        </p:spPr>
      </p:pic>
      <p:sp>
        <p:nvSpPr>
          <p:cNvPr id="493" name="Google Shape;493;p57"/>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What we wish we knew</a:t>
            </a:r>
            <a:endParaRPr/>
          </a:p>
        </p:txBody>
      </p:sp>
      <p:pic>
        <p:nvPicPr>
          <p:cNvPr id="494" name="Google Shape;494;p57"/>
          <p:cNvPicPr preferRelativeResize="0"/>
          <p:nvPr/>
        </p:nvPicPr>
        <p:blipFill>
          <a:blip r:embed="rId4">
            <a:alphaModFix/>
          </a:blip>
          <a:stretch>
            <a:fillRect/>
          </a:stretch>
        </p:blipFill>
        <p:spPr>
          <a:xfrm>
            <a:off x="178700" y="1012900"/>
            <a:ext cx="5357604" cy="3978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8"/>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What we wish we knew</a:t>
            </a:r>
            <a:endParaRPr/>
          </a:p>
        </p:txBody>
      </p:sp>
      <p:sp>
        <p:nvSpPr>
          <p:cNvPr id="500" name="Google Shape;500;p58"/>
          <p:cNvSpPr/>
          <p:nvPr/>
        </p:nvSpPr>
        <p:spPr>
          <a:xfrm>
            <a:off x="4790625" y="977025"/>
            <a:ext cx="2682000" cy="10758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GitHub</a:t>
            </a:r>
            <a:endParaRPr b="1"/>
          </a:p>
          <a:p>
            <a:pPr indent="0" lvl="0" marL="0" rtl="0" algn="ctr">
              <a:spcBef>
                <a:spcPts val="0"/>
              </a:spcBef>
              <a:spcAft>
                <a:spcPts val="0"/>
              </a:spcAft>
              <a:buNone/>
            </a:pPr>
            <a:r>
              <a:t/>
            </a:r>
            <a:endParaRPr b="1"/>
          </a:p>
          <a:p>
            <a:pPr indent="0" lvl="0" marL="0" rtl="0" algn="l">
              <a:spcBef>
                <a:spcPts val="0"/>
              </a:spcBef>
              <a:spcAft>
                <a:spcPts val="0"/>
              </a:spcAft>
              <a:buNone/>
            </a:pPr>
            <a:r>
              <a:rPr lang="en"/>
              <a:t>-Branching and pull requests</a:t>
            </a:r>
            <a:endParaRPr/>
          </a:p>
          <a:p>
            <a:pPr indent="0" lvl="0" marL="0" rtl="0" algn="l">
              <a:spcBef>
                <a:spcPts val="0"/>
              </a:spcBef>
              <a:spcAft>
                <a:spcPts val="0"/>
              </a:spcAft>
              <a:buNone/>
            </a:pPr>
            <a:r>
              <a:rPr lang="en"/>
              <a:t>-Setting up actions</a:t>
            </a:r>
            <a:endParaRPr/>
          </a:p>
        </p:txBody>
      </p:sp>
      <p:sp>
        <p:nvSpPr>
          <p:cNvPr id="501" name="Google Shape;501;p58"/>
          <p:cNvSpPr/>
          <p:nvPr/>
        </p:nvSpPr>
        <p:spPr>
          <a:xfrm>
            <a:off x="1329300" y="1457400"/>
            <a:ext cx="3086100" cy="2453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Practicing and Learning</a:t>
            </a:r>
            <a:endParaRPr b="1"/>
          </a:p>
          <a:p>
            <a:pPr indent="0" lvl="0" marL="0" rtl="0" algn="ctr">
              <a:spcBef>
                <a:spcPts val="0"/>
              </a:spcBef>
              <a:spcAft>
                <a:spcPts val="0"/>
              </a:spcAft>
              <a:buNone/>
            </a:pPr>
            <a:r>
              <a:t/>
            </a:r>
            <a:endParaRPr b="1"/>
          </a:p>
          <a:p>
            <a:pPr indent="0" lvl="0" marL="0" rtl="0" algn="l">
              <a:spcBef>
                <a:spcPts val="0"/>
              </a:spcBef>
              <a:spcAft>
                <a:spcPts val="0"/>
              </a:spcAft>
              <a:buNone/>
            </a:pPr>
            <a:r>
              <a:rPr lang="en"/>
              <a:t>-More homeworks for practice</a:t>
            </a:r>
            <a:endParaRPr/>
          </a:p>
          <a:p>
            <a:pPr indent="0" lvl="0" marL="0" rtl="0" algn="l">
              <a:spcBef>
                <a:spcPts val="0"/>
              </a:spcBef>
              <a:spcAft>
                <a:spcPts val="0"/>
              </a:spcAft>
              <a:buNone/>
            </a:pPr>
            <a:r>
              <a:rPr lang="en"/>
              <a:t>-Set clear expectations up for final repo and presentation earlier in the quarter</a:t>
            </a:r>
            <a:endParaRPr/>
          </a:p>
          <a:p>
            <a:pPr indent="0" lvl="0" marL="0" rtl="0" algn="l">
              <a:spcBef>
                <a:spcPts val="0"/>
              </a:spcBef>
              <a:spcAft>
                <a:spcPts val="0"/>
              </a:spcAft>
              <a:buNone/>
            </a:pPr>
            <a:r>
              <a:rPr lang="en"/>
              <a:t>-Making previous years’ projects available</a:t>
            </a:r>
            <a:endParaRPr/>
          </a:p>
        </p:txBody>
      </p:sp>
      <p:sp>
        <p:nvSpPr>
          <p:cNvPr id="502" name="Google Shape;502;p58"/>
          <p:cNvSpPr/>
          <p:nvPr/>
        </p:nvSpPr>
        <p:spPr>
          <a:xfrm>
            <a:off x="3003475" y="4206250"/>
            <a:ext cx="3086100" cy="7068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AND MOST IMPORTANTLY….</a:t>
            </a:r>
            <a:endParaRPr b="1"/>
          </a:p>
          <a:p>
            <a:pPr indent="0" lvl="0" marL="0" rtl="0" algn="ctr">
              <a:spcBef>
                <a:spcPts val="0"/>
              </a:spcBef>
              <a:spcAft>
                <a:spcPts val="0"/>
              </a:spcAft>
              <a:buNone/>
            </a:pPr>
            <a:r>
              <a:rPr lang="en" sz="1800"/>
              <a:t>Don't</a:t>
            </a:r>
            <a:r>
              <a:rPr lang="en" sz="1800"/>
              <a:t> touch the screen!!</a:t>
            </a:r>
            <a:endParaRPr sz="1800"/>
          </a:p>
          <a:p>
            <a:pPr indent="0" lvl="0" marL="0" rtl="0" algn="ctr">
              <a:spcBef>
                <a:spcPts val="0"/>
              </a:spcBef>
              <a:spcAft>
                <a:spcPts val="0"/>
              </a:spcAft>
              <a:buNone/>
            </a:pPr>
            <a:r>
              <a:t/>
            </a:r>
            <a:endParaRPr sz="1800"/>
          </a:p>
        </p:txBody>
      </p:sp>
      <p:sp>
        <p:nvSpPr>
          <p:cNvPr id="503" name="Google Shape;503;p58"/>
          <p:cNvSpPr/>
          <p:nvPr/>
        </p:nvSpPr>
        <p:spPr>
          <a:xfrm>
            <a:off x="4790625" y="2166688"/>
            <a:ext cx="2682000" cy="19257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Design</a:t>
            </a:r>
            <a:endParaRPr b="1"/>
          </a:p>
          <a:p>
            <a:pPr indent="0" lvl="0" marL="0" rtl="0" algn="l">
              <a:spcBef>
                <a:spcPts val="0"/>
              </a:spcBef>
              <a:spcAft>
                <a:spcPts val="0"/>
              </a:spcAft>
              <a:buNone/>
            </a:pPr>
            <a:r>
              <a:rPr lang="en"/>
              <a:t>-More examples on user stories, use cases, and components that are related to code</a:t>
            </a:r>
            <a:endParaRPr/>
          </a:p>
          <a:p>
            <a:pPr indent="0" lvl="0" marL="0" rtl="0" algn="l">
              <a:spcBef>
                <a:spcPts val="0"/>
              </a:spcBef>
              <a:spcAft>
                <a:spcPts val="0"/>
              </a:spcAft>
              <a:buNone/>
            </a:pPr>
            <a:r>
              <a:rPr lang="en"/>
              <a:t>-More formal direction on expectations for these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9"/>
          <p:cNvSpPr txBox="1"/>
          <p:nvPr>
            <p:ph type="title"/>
          </p:nvPr>
        </p:nvSpPr>
        <p:spPr>
          <a:xfrm>
            <a:off x="454022" y="-98665"/>
            <a:ext cx="81972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Land Acknowledgement</a:t>
            </a:r>
            <a:endParaRPr/>
          </a:p>
        </p:txBody>
      </p:sp>
      <p:sp>
        <p:nvSpPr>
          <p:cNvPr id="509" name="Google Shape;509;p59"/>
          <p:cNvSpPr txBox="1"/>
          <p:nvPr>
            <p:ph idx="1" type="body"/>
          </p:nvPr>
        </p:nvSpPr>
        <p:spPr>
          <a:xfrm>
            <a:off x="473450" y="1545405"/>
            <a:ext cx="8197200" cy="3214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2000"/>
              <a:t>At the University of Washington, we work, learn, and teach on the land of the Coast Salish peoples, which touches the shared waters of all tribes and bands within the Suquamish, Tulalip and Muckleshoot nations. </a:t>
            </a:r>
            <a:br>
              <a:rPr lang="en" sz="2000"/>
            </a:br>
            <a:br>
              <a:rPr lang="en" sz="2000"/>
            </a:br>
            <a:r>
              <a:rPr lang="en" sz="2000"/>
              <a:t>We pay our respect to this land, its shared waters, and those who have been stewards of this land throughout generations into present day and we honor with gratitude the Indigenous peoples who actively create, shape, and contribute to our communities.</a:t>
            </a:r>
            <a:br>
              <a:rPr lang="en" sz="2000"/>
            </a:b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3"/>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Brain Cell Imaging</a:t>
            </a:r>
            <a:endParaRPr/>
          </a:p>
        </p:txBody>
      </p:sp>
      <p:pic>
        <p:nvPicPr>
          <p:cNvPr id="146" name="Google Shape;146;p33"/>
          <p:cNvPicPr preferRelativeResize="0"/>
          <p:nvPr/>
        </p:nvPicPr>
        <p:blipFill>
          <a:blip r:embed="rId3">
            <a:alphaModFix/>
          </a:blip>
          <a:stretch>
            <a:fillRect/>
          </a:stretch>
        </p:blipFill>
        <p:spPr>
          <a:xfrm>
            <a:off x="5912950" y="2905938"/>
            <a:ext cx="2277950" cy="1997775"/>
          </a:xfrm>
          <a:prstGeom prst="rect">
            <a:avLst/>
          </a:prstGeom>
          <a:noFill/>
          <a:ln>
            <a:noFill/>
          </a:ln>
        </p:spPr>
      </p:pic>
      <p:pic>
        <p:nvPicPr>
          <p:cNvPr id="147" name="Google Shape;147;p33"/>
          <p:cNvPicPr preferRelativeResize="0"/>
          <p:nvPr/>
        </p:nvPicPr>
        <p:blipFill>
          <a:blip r:embed="rId4">
            <a:alphaModFix/>
          </a:blip>
          <a:stretch>
            <a:fillRect/>
          </a:stretch>
        </p:blipFill>
        <p:spPr>
          <a:xfrm>
            <a:off x="447933" y="2961450"/>
            <a:ext cx="2596775" cy="2182050"/>
          </a:xfrm>
          <a:prstGeom prst="rect">
            <a:avLst/>
          </a:prstGeom>
          <a:noFill/>
          <a:ln>
            <a:noFill/>
          </a:ln>
        </p:spPr>
      </p:pic>
      <p:pic>
        <p:nvPicPr>
          <p:cNvPr id="148" name="Google Shape;148;p33"/>
          <p:cNvPicPr preferRelativeResize="0"/>
          <p:nvPr/>
        </p:nvPicPr>
        <p:blipFill>
          <a:blip r:embed="rId5">
            <a:alphaModFix/>
          </a:blip>
          <a:stretch>
            <a:fillRect/>
          </a:stretch>
        </p:blipFill>
        <p:spPr>
          <a:xfrm>
            <a:off x="1068600" y="3173400"/>
            <a:ext cx="1355401" cy="1270000"/>
          </a:xfrm>
          <a:prstGeom prst="rect">
            <a:avLst/>
          </a:prstGeom>
          <a:noFill/>
          <a:ln>
            <a:noFill/>
          </a:ln>
        </p:spPr>
      </p:pic>
      <p:sp>
        <p:nvSpPr>
          <p:cNvPr id="149" name="Google Shape;149;p33"/>
          <p:cNvSpPr/>
          <p:nvPr/>
        </p:nvSpPr>
        <p:spPr>
          <a:xfrm>
            <a:off x="3801113" y="2394138"/>
            <a:ext cx="1355400" cy="706800"/>
          </a:xfrm>
          <a:prstGeom prst="mathEqual">
            <a:avLst>
              <a:gd fmla="val 23520" name="adj1"/>
              <a:gd fmla="val 1176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0" name="Google Shape;150;p33"/>
          <p:cNvPicPr preferRelativeResize="0"/>
          <p:nvPr/>
        </p:nvPicPr>
        <p:blipFill rotWithShape="1">
          <a:blip r:embed="rId6">
            <a:alphaModFix/>
          </a:blip>
          <a:srcRect b="0" l="7361" r="4057" t="0"/>
          <a:stretch/>
        </p:blipFill>
        <p:spPr>
          <a:xfrm>
            <a:off x="371525" y="1335162"/>
            <a:ext cx="1200425" cy="1151633"/>
          </a:xfrm>
          <a:prstGeom prst="rect">
            <a:avLst/>
          </a:prstGeom>
          <a:noFill/>
          <a:ln>
            <a:noFill/>
          </a:ln>
        </p:spPr>
      </p:pic>
      <p:pic>
        <p:nvPicPr>
          <p:cNvPr id="151" name="Google Shape;151;p33"/>
          <p:cNvPicPr preferRelativeResize="0"/>
          <p:nvPr/>
        </p:nvPicPr>
        <p:blipFill>
          <a:blip r:embed="rId7">
            <a:alphaModFix/>
          </a:blip>
          <a:stretch>
            <a:fillRect/>
          </a:stretch>
        </p:blipFill>
        <p:spPr>
          <a:xfrm>
            <a:off x="2160427" y="1124150"/>
            <a:ext cx="884268" cy="1270000"/>
          </a:xfrm>
          <a:prstGeom prst="rect">
            <a:avLst/>
          </a:prstGeom>
          <a:noFill/>
          <a:ln>
            <a:noFill/>
          </a:ln>
        </p:spPr>
      </p:pic>
      <p:cxnSp>
        <p:nvCxnSpPr>
          <p:cNvPr id="152" name="Google Shape;152;p33"/>
          <p:cNvCxnSpPr/>
          <p:nvPr/>
        </p:nvCxnSpPr>
        <p:spPr>
          <a:xfrm flipH="1">
            <a:off x="2160425" y="2527338"/>
            <a:ext cx="239100" cy="440400"/>
          </a:xfrm>
          <a:prstGeom prst="straightConnector1">
            <a:avLst/>
          </a:prstGeom>
          <a:noFill/>
          <a:ln cap="flat" cmpd="sng" w="38100">
            <a:solidFill>
              <a:schemeClr val="dk2"/>
            </a:solidFill>
            <a:prstDash val="solid"/>
            <a:round/>
            <a:headEnd len="med" w="med" type="none"/>
            <a:tailEnd len="med" w="med" type="triangle"/>
          </a:ln>
        </p:spPr>
      </p:cxnSp>
      <p:cxnSp>
        <p:nvCxnSpPr>
          <p:cNvPr id="153" name="Google Shape;153;p33"/>
          <p:cNvCxnSpPr/>
          <p:nvPr/>
        </p:nvCxnSpPr>
        <p:spPr>
          <a:xfrm>
            <a:off x="1664575" y="1906179"/>
            <a:ext cx="487200" cy="9600"/>
          </a:xfrm>
          <a:prstGeom prst="straightConnector1">
            <a:avLst/>
          </a:prstGeom>
          <a:noFill/>
          <a:ln cap="flat" cmpd="sng" w="38100">
            <a:solidFill>
              <a:schemeClr val="dk2"/>
            </a:solidFill>
            <a:prstDash val="solid"/>
            <a:round/>
            <a:headEnd len="med" w="med" type="none"/>
            <a:tailEnd len="med" w="med" type="triangle"/>
          </a:ln>
        </p:spPr>
      </p:cxnSp>
      <p:pic>
        <p:nvPicPr>
          <p:cNvPr id="154" name="Google Shape;154;p33"/>
          <p:cNvPicPr preferRelativeResize="0"/>
          <p:nvPr/>
        </p:nvPicPr>
        <p:blipFill rotWithShape="1">
          <a:blip r:embed="rId8">
            <a:alphaModFix/>
          </a:blip>
          <a:srcRect b="17058" l="0" r="0" t="15438"/>
          <a:stretch/>
        </p:blipFill>
        <p:spPr>
          <a:xfrm>
            <a:off x="6490952" y="1124150"/>
            <a:ext cx="1121949" cy="1009825"/>
          </a:xfrm>
          <a:prstGeom prst="rect">
            <a:avLst/>
          </a:prstGeom>
          <a:noFill/>
          <a:ln>
            <a:noFill/>
          </a:ln>
        </p:spPr>
      </p:pic>
      <p:sp>
        <p:nvSpPr>
          <p:cNvPr id="155" name="Google Shape;155;p33"/>
          <p:cNvSpPr/>
          <p:nvPr/>
        </p:nvSpPr>
        <p:spPr>
          <a:xfrm>
            <a:off x="6808325" y="2252213"/>
            <a:ext cx="487200" cy="535500"/>
          </a:xfrm>
          <a:prstGeom prst="mathPlus">
            <a:avLst>
              <a:gd fmla="val 23520" name="adj1"/>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txBox="1"/>
          <p:nvPr/>
        </p:nvSpPr>
        <p:spPr>
          <a:xfrm>
            <a:off x="373025" y="399050"/>
            <a:ext cx="9066600" cy="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Encode Sans"/>
                <a:ea typeface="Encode Sans"/>
                <a:cs typeface="Encode Sans"/>
                <a:sym typeface="Encode Sans"/>
              </a:rPr>
              <a:t>V</a:t>
            </a:r>
            <a:r>
              <a:rPr lang="en" sz="2600">
                <a:solidFill>
                  <a:schemeClr val="dk2"/>
                </a:solidFill>
                <a:latin typeface="Encode Sans"/>
                <a:ea typeface="Encode Sans"/>
                <a:cs typeface="Encode Sans"/>
                <a:sym typeface="Encode Sans"/>
              </a:rPr>
              <a:t>isually </a:t>
            </a:r>
            <a:r>
              <a:rPr b="1" lang="en" sz="2600">
                <a:solidFill>
                  <a:schemeClr val="dk2"/>
                </a:solidFill>
                <a:latin typeface="Encode Sans"/>
                <a:ea typeface="Encode Sans"/>
                <a:cs typeface="Encode Sans"/>
                <a:sym typeface="Encode Sans"/>
              </a:rPr>
              <a:t>A</a:t>
            </a:r>
            <a:r>
              <a:rPr lang="en" sz="2600">
                <a:solidFill>
                  <a:schemeClr val="dk2"/>
                </a:solidFill>
                <a:latin typeface="Encode Sans"/>
                <a:ea typeface="Encode Sans"/>
                <a:cs typeface="Encode Sans"/>
                <a:sym typeface="Encode Sans"/>
              </a:rPr>
              <a:t>ided </a:t>
            </a:r>
            <a:r>
              <a:rPr b="1" lang="en" sz="2600">
                <a:solidFill>
                  <a:schemeClr val="dk2"/>
                </a:solidFill>
                <a:latin typeface="Encode Sans"/>
                <a:ea typeface="Encode Sans"/>
                <a:cs typeface="Encode Sans"/>
                <a:sym typeface="Encode Sans"/>
              </a:rPr>
              <a:t>M</a:t>
            </a:r>
            <a:r>
              <a:rPr lang="en" sz="2600">
                <a:solidFill>
                  <a:schemeClr val="dk2"/>
                </a:solidFill>
                <a:latin typeface="Encode Sans"/>
                <a:ea typeface="Encode Sans"/>
                <a:cs typeface="Encode Sans"/>
                <a:sym typeface="Encode Sans"/>
              </a:rPr>
              <a:t>orpho-</a:t>
            </a:r>
            <a:r>
              <a:rPr b="1" lang="en" sz="2600">
                <a:solidFill>
                  <a:schemeClr val="dk2"/>
                </a:solidFill>
                <a:latin typeface="Encode Sans"/>
                <a:ea typeface="Encode Sans"/>
                <a:cs typeface="Encode Sans"/>
                <a:sym typeface="Encode Sans"/>
              </a:rPr>
              <a:t>P</a:t>
            </a:r>
            <a:r>
              <a:rPr lang="en" sz="2600">
                <a:solidFill>
                  <a:schemeClr val="dk2"/>
                </a:solidFill>
                <a:latin typeface="Encode Sans"/>
                <a:ea typeface="Encode Sans"/>
                <a:cs typeface="Encode Sans"/>
                <a:sym typeface="Encode Sans"/>
              </a:rPr>
              <a:t>henotyping </a:t>
            </a:r>
            <a:r>
              <a:rPr b="1" lang="en" sz="2600">
                <a:solidFill>
                  <a:schemeClr val="dk2"/>
                </a:solidFill>
                <a:latin typeface="Encode Sans"/>
                <a:ea typeface="Encode Sans"/>
                <a:cs typeface="Encode Sans"/>
                <a:sym typeface="Encode Sans"/>
              </a:rPr>
              <a:t>I</a:t>
            </a:r>
            <a:r>
              <a:rPr lang="en" sz="2600">
                <a:solidFill>
                  <a:schemeClr val="dk2"/>
                </a:solidFill>
                <a:latin typeface="Encode Sans"/>
                <a:ea typeface="Encode Sans"/>
                <a:cs typeface="Encode Sans"/>
                <a:sym typeface="Encode Sans"/>
              </a:rPr>
              <a:t>mage </a:t>
            </a:r>
            <a:r>
              <a:rPr b="1" lang="en" sz="2600">
                <a:solidFill>
                  <a:schemeClr val="dk2"/>
                </a:solidFill>
                <a:latin typeface="Encode Sans"/>
                <a:ea typeface="Encode Sans"/>
                <a:cs typeface="Encode Sans"/>
                <a:sym typeface="Encode Sans"/>
              </a:rPr>
              <a:t>Re</a:t>
            </a:r>
            <a:r>
              <a:rPr lang="en" sz="2600">
                <a:solidFill>
                  <a:schemeClr val="dk2"/>
                </a:solidFill>
                <a:latin typeface="Encode Sans"/>
                <a:ea typeface="Encode Sans"/>
                <a:cs typeface="Encode Sans"/>
                <a:sym typeface="Encode Sans"/>
              </a:rPr>
              <a:t>cognition</a:t>
            </a:r>
            <a:endParaRPr sz="2600">
              <a:solidFill>
                <a:schemeClr val="dk2"/>
              </a:solidFill>
              <a:latin typeface="Encode Sans"/>
              <a:ea typeface="Encode Sans"/>
              <a:cs typeface="Encode Sans"/>
              <a:sym typeface="Encode Sans"/>
            </a:endParaRPr>
          </a:p>
        </p:txBody>
      </p:sp>
      <p:pic>
        <p:nvPicPr>
          <p:cNvPr id="161" name="Google Shape;161;p34"/>
          <p:cNvPicPr preferRelativeResize="0"/>
          <p:nvPr/>
        </p:nvPicPr>
        <p:blipFill>
          <a:blip r:embed="rId3">
            <a:alphaModFix/>
          </a:blip>
          <a:stretch>
            <a:fillRect/>
          </a:stretch>
        </p:blipFill>
        <p:spPr>
          <a:xfrm>
            <a:off x="531025" y="1445275"/>
            <a:ext cx="2922601" cy="2908075"/>
          </a:xfrm>
          <a:prstGeom prst="rect">
            <a:avLst/>
          </a:prstGeom>
          <a:noFill/>
          <a:ln>
            <a:noFill/>
          </a:ln>
        </p:spPr>
      </p:pic>
      <p:pic>
        <p:nvPicPr>
          <p:cNvPr id="162" name="Google Shape;162;p34"/>
          <p:cNvPicPr preferRelativeResize="0"/>
          <p:nvPr/>
        </p:nvPicPr>
        <p:blipFill>
          <a:blip r:embed="rId4">
            <a:alphaModFix/>
          </a:blip>
          <a:stretch>
            <a:fillRect/>
          </a:stretch>
        </p:blipFill>
        <p:spPr>
          <a:xfrm>
            <a:off x="4160175" y="1445275"/>
            <a:ext cx="2922601" cy="2908075"/>
          </a:xfrm>
          <a:prstGeom prst="rect">
            <a:avLst/>
          </a:prstGeom>
          <a:noFill/>
          <a:ln>
            <a:noFill/>
          </a:ln>
        </p:spPr>
      </p:pic>
      <p:cxnSp>
        <p:nvCxnSpPr>
          <p:cNvPr id="163" name="Google Shape;163;p34"/>
          <p:cNvCxnSpPr/>
          <p:nvPr/>
        </p:nvCxnSpPr>
        <p:spPr>
          <a:xfrm>
            <a:off x="3552950" y="2899313"/>
            <a:ext cx="507900" cy="9600"/>
          </a:xfrm>
          <a:prstGeom prst="straightConnector1">
            <a:avLst/>
          </a:prstGeom>
          <a:noFill/>
          <a:ln cap="flat" cmpd="sng" w="28575">
            <a:solidFill>
              <a:schemeClr val="dk2"/>
            </a:solidFill>
            <a:prstDash val="solid"/>
            <a:round/>
            <a:headEnd len="med" w="med" type="none"/>
            <a:tailEnd len="med" w="med" type="triangle"/>
          </a:ln>
        </p:spPr>
      </p:cxnSp>
      <p:pic>
        <p:nvPicPr>
          <p:cNvPr id="164" name="Google Shape;164;p34"/>
          <p:cNvPicPr preferRelativeResize="0"/>
          <p:nvPr/>
        </p:nvPicPr>
        <p:blipFill>
          <a:blip r:embed="rId5">
            <a:alphaModFix/>
          </a:blip>
          <a:stretch>
            <a:fillRect/>
          </a:stretch>
        </p:blipFill>
        <p:spPr>
          <a:xfrm>
            <a:off x="8527349" y="2450835"/>
            <a:ext cx="460598" cy="391488"/>
          </a:xfrm>
          <a:prstGeom prst="rect">
            <a:avLst/>
          </a:prstGeom>
          <a:noFill/>
          <a:ln>
            <a:noFill/>
          </a:ln>
        </p:spPr>
      </p:pic>
      <p:pic>
        <p:nvPicPr>
          <p:cNvPr id="165" name="Google Shape;165;p34"/>
          <p:cNvPicPr preferRelativeResize="0"/>
          <p:nvPr/>
        </p:nvPicPr>
        <p:blipFill>
          <a:blip r:embed="rId5">
            <a:alphaModFix/>
          </a:blip>
          <a:stretch>
            <a:fillRect/>
          </a:stretch>
        </p:blipFill>
        <p:spPr>
          <a:xfrm>
            <a:off x="8002099" y="2842335"/>
            <a:ext cx="460598" cy="391488"/>
          </a:xfrm>
          <a:prstGeom prst="rect">
            <a:avLst/>
          </a:prstGeom>
          <a:noFill/>
          <a:ln>
            <a:noFill/>
          </a:ln>
        </p:spPr>
      </p:pic>
      <p:pic>
        <p:nvPicPr>
          <p:cNvPr id="166" name="Google Shape;166;p34"/>
          <p:cNvPicPr preferRelativeResize="0"/>
          <p:nvPr/>
        </p:nvPicPr>
        <p:blipFill>
          <a:blip r:embed="rId5">
            <a:alphaModFix/>
          </a:blip>
          <a:stretch>
            <a:fillRect/>
          </a:stretch>
        </p:blipFill>
        <p:spPr>
          <a:xfrm>
            <a:off x="7798474" y="2376010"/>
            <a:ext cx="460598" cy="391488"/>
          </a:xfrm>
          <a:prstGeom prst="rect">
            <a:avLst/>
          </a:prstGeom>
          <a:noFill/>
          <a:ln>
            <a:noFill/>
          </a:ln>
        </p:spPr>
      </p:pic>
      <p:cxnSp>
        <p:nvCxnSpPr>
          <p:cNvPr id="167" name="Google Shape;167;p34"/>
          <p:cNvCxnSpPr/>
          <p:nvPr/>
        </p:nvCxnSpPr>
        <p:spPr>
          <a:xfrm>
            <a:off x="7235175" y="2899313"/>
            <a:ext cx="507900" cy="96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5"/>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Introducing TURMorIC</a:t>
            </a:r>
            <a:endParaRPr/>
          </a:p>
        </p:txBody>
      </p:sp>
      <p:sp>
        <p:nvSpPr>
          <p:cNvPr id="173" name="Google Shape;173;p35"/>
          <p:cNvSpPr txBox="1"/>
          <p:nvPr/>
        </p:nvSpPr>
        <p:spPr>
          <a:xfrm>
            <a:off x="502100" y="1040000"/>
            <a:ext cx="8465400" cy="38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4" name="Google Shape;174;p35"/>
          <p:cNvPicPr preferRelativeResize="0"/>
          <p:nvPr/>
        </p:nvPicPr>
        <p:blipFill rotWithShape="1">
          <a:blip r:embed="rId3">
            <a:alphaModFix/>
          </a:blip>
          <a:srcRect b="0" l="0" r="4979" t="0"/>
          <a:stretch/>
        </p:blipFill>
        <p:spPr>
          <a:xfrm>
            <a:off x="3161050" y="1068713"/>
            <a:ext cx="2821899" cy="3006074"/>
          </a:xfrm>
          <a:prstGeom prst="rect">
            <a:avLst/>
          </a:prstGeom>
          <a:noFill/>
          <a:ln>
            <a:noFill/>
          </a:ln>
        </p:spPr>
      </p:pic>
      <p:sp>
        <p:nvSpPr>
          <p:cNvPr id="175" name="Google Shape;175;p35"/>
          <p:cNvSpPr txBox="1"/>
          <p:nvPr/>
        </p:nvSpPr>
        <p:spPr>
          <a:xfrm>
            <a:off x="447925" y="3878075"/>
            <a:ext cx="8465400" cy="5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Encode Sans"/>
                <a:ea typeface="Encode Sans"/>
                <a:cs typeface="Encode Sans"/>
                <a:sym typeface="Encode Sans"/>
              </a:rPr>
              <a:t>T</a:t>
            </a:r>
            <a:r>
              <a:rPr lang="en" sz="3200">
                <a:solidFill>
                  <a:schemeClr val="dk1"/>
                </a:solidFill>
                <a:latin typeface="Encode Sans"/>
                <a:ea typeface="Encode Sans"/>
                <a:cs typeface="Encode Sans"/>
                <a:sym typeface="Encode Sans"/>
              </a:rPr>
              <a:t>ools for </a:t>
            </a:r>
            <a:r>
              <a:rPr b="1" lang="en" sz="3200">
                <a:solidFill>
                  <a:schemeClr val="dk1"/>
                </a:solidFill>
                <a:latin typeface="Encode Sans"/>
                <a:ea typeface="Encode Sans"/>
                <a:cs typeface="Encode Sans"/>
                <a:sym typeface="Encode Sans"/>
              </a:rPr>
              <a:t>U</a:t>
            </a:r>
            <a:r>
              <a:rPr lang="en" sz="3200">
                <a:solidFill>
                  <a:schemeClr val="dk1"/>
                </a:solidFill>
                <a:latin typeface="Encode Sans"/>
                <a:ea typeface="Encode Sans"/>
                <a:cs typeface="Encode Sans"/>
                <a:sym typeface="Encode Sans"/>
              </a:rPr>
              <a:t>nderstanding and </a:t>
            </a:r>
            <a:r>
              <a:rPr b="1" lang="en" sz="3200">
                <a:solidFill>
                  <a:schemeClr val="dk1"/>
                </a:solidFill>
                <a:latin typeface="Encode Sans"/>
                <a:ea typeface="Encode Sans"/>
                <a:cs typeface="Encode Sans"/>
                <a:sym typeface="Encode Sans"/>
              </a:rPr>
              <a:t>R</a:t>
            </a:r>
            <a:r>
              <a:rPr lang="en" sz="3200">
                <a:solidFill>
                  <a:schemeClr val="dk1"/>
                </a:solidFill>
                <a:latin typeface="Encode Sans"/>
                <a:ea typeface="Encode Sans"/>
                <a:cs typeface="Encode Sans"/>
                <a:sym typeface="Encode Sans"/>
              </a:rPr>
              <a:t>ecognizing </a:t>
            </a:r>
            <a:r>
              <a:rPr b="1" lang="en" sz="3200">
                <a:solidFill>
                  <a:schemeClr val="dk1"/>
                </a:solidFill>
                <a:latin typeface="Encode Sans"/>
                <a:ea typeface="Encode Sans"/>
                <a:cs typeface="Encode Sans"/>
                <a:sym typeface="Encode Sans"/>
              </a:rPr>
              <a:t>Mor</a:t>
            </a:r>
            <a:r>
              <a:rPr lang="en" sz="3200">
                <a:solidFill>
                  <a:schemeClr val="dk1"/>
                </a:solidFill>
                <a:latin typeface="Encode Sans"/>
                <a:ea typeface="Encode Sans"/>
                <a:cs typeface="Encode Sans"/>
                <a:sym typeface="Encode Sans"/>
              </a:rPr>
              <a:t>phology of </a:t>
            </a:r>
            <a:r>
              <a:rPr b="1" lang="en" sz="3200">
                <a:solidFill>
                  <a:schemeClr val="dk1"/>
                </a:solidFill>
                <a:latin typeface="Encode Sans"/>
                <a:ea typeface="Encode Sans"/>
                <a:cs typeface="Encode Sans"/>
                <a:sym typeface="Encode Sans"/>
              </a:rPr>
              <a:t>I</a:t>
            </a:r>
            <a:r>
              <a:rPr lang="en" sz="3200">
                <a:solidFill>
                  <a:schemeClr val="dk1"/>
                </a:solidFill>
                <a:latin typeface="Encode Sans"/>
                <a:ea typeface="Encode Sans"/>
                <a:cs typeface="Encode Sans"/>
                <a:sym typeface="Encode Sans"/>
              </a:rPr>
              <a:t>maged </a:t>
            </a:r>
            <a:r>
              <a:rPr b="1" lang="en" sz="3200">
                <a:solidFill>
                  <a:schemeClr val="dk1"/>
                </a:solidFill>
                <a:latin typeface="Encode Sans"/>
                <a:ea typeface="Encode Sans"/>
                <a:cs typeface="Encode Sans"/>
                <a:sym typeface="Encode Sans"/>
              </a:rPr>
              <a:t>C</a:t>
            </a:r>
            <a:r>
              <a:rPr lang="en" sz="3200">
                <a:solidFill>
                  <a:schemeClr val="dk1"/>
                </a:solidFill>
                <a:latin typeface="Encode Sans"/>
                <a:ea typeface="Encode Sans"/>
                <a:cs typeface="Encode Sans"/>
                <a:sym typeface="Encode Sans"/>
              </a:rPr>
              <a:t>ells</a:t>
            </a:r>
            <a:endParaRPr sz="3200">
              <a:solidFill>
                <a:schemeClr val="dk1"/>
              </a:solidFill>
              <a:latin typeface="Encode Sans"/>
              <a:ea typeface="Encode Sans"/>
              <a:cs typeface="Encode Sans"/>
              <a:sym typeface="Encod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479700" y="1467483"/>
            <a:ext cx="8184600" cy="993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sz="3700"/>
              <a:t>Design</a:t>
            </a:r>
            <a:endParaRPr sz="3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Layout of software and components</a:t>
            </a:r>
            <a:endParaRPr/>
          </a:p>
        </p:txBody>
      </p:sp>
      <p:sp>
        <p:nvSpPr>
          <p:cNvPr id="186" name="Google Shape;186;p37"/>
          <p:cNvSpPr/>
          <p:nvPr/>
        </p:nvSpPr>
        <p:spPr>
          <a:xfrm>
            <a:off x="1745050" y="1606725"/>
            <a:ext cx="2281500" cy="21672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Image Preprocessing</a:t>
            </a:r>
            <a:endParaRPr b="1" i="1"/>
          </a:p>
          <a:p>
            <a:pPr indent="0" lvl="0" marL="0" rtl="0" algn="ctr">
              <a:spcBef>
                <a:spcPts val="0"/>
              </a:spcBef>
              <a:spcAft>
                <a:spcPts val="0"/>
              </a:spcAft>
              <a:buNone/>
            </a:pPr>
            <a:r>
              <a:rPr b="1" i="1" lang="en">
                <a:solidFill>
                  <a:srgbClr val="1F1F1F"/>
                </a:solidFill>
              </a:rPr>
              <a:t>–</a:t>
            </a:r>
            <a:r>
              <a:rPr lang="en">
                <a:solidFill>
                  <a:srgbClr val="1F1F1F"/>
                </a:solidFill>
              </a:rPr>
              <a:t>Prepares raw microscopy images for segmentation and analysis</a:t>
            </a:r>
            <a:r>
              <a:rPr b="1" i="1" lang="en">
                <a:solidFill>
                  <a:srgbClr val="1F1F1F"/>
                </a:solidFill>
              </a:rPr>
              <a:t> </a:t>
            </a:r>
            <a:endParaRPr i="1">
              <a:solidFill>
                <a:srgbClr val="1F1F1F"/>
              </a:solidFill>
            </a:endParaRPr>
          </a:p>
        </p:txBody>
      </p:sp>
      <p:grpSp>
        <p:nvGrpSpPr>
          <p:cNvPr id="187" name="Google Shape;187;p37"/>
          <p:cNvGrpSpPr/>
          <p:nvPr/>
        </p:nvGrpSpPr>
        <p:grpSpPr>
          <a:xfrm>
            <a:off x="-11575" y="2073500"/>
            <a:ext cx="1730100" cy="498300"/>
            <a:chOff x="-11575" y="2073500"/>
            <a:chExt cx="1730100" cy="498300"/>
          </a:xfrm>
        </p:grpSpPr>
        <p:cxnSp>
          <p:nvCxnSpPr>
            <p:cNvPr id="188" name="Google Shape;188;p37"/>
            <p:cNvCxnSpPr/>
            <p:nvPr/>
          </p:nvCxnSpPr>
          <p:spPr>
            <a:xfrm>
              <a:off x="299825" y="2073500"/>
              <a:ext cx="1107300" cy="0"/>
            </a:xfrm>
            <a:prstGeom prst="straightConnector1">
              <a:avLst/>
            </a:prstGeom>
            <a:noFill/>
            <a:ln cap="flat" cmpd="sng" w="28575">
              <a:solidFill>
                <a:schemeClr val="dk2"/>
              </a:solidFill>
              <a:prstDash val="solid"/>
              <a:round/>
              <a:headEnd len="med" w="med" type="none"/>
              <a:tailEnd len="med" w="med" type="triangle"/>
            </a:ln>
          </p:spPr>
        </p:cxnSp>
        <p:sp>
          <p:nvSpPr>
            <p:cNvPr id="189" name="Google Shape;189;p37"/>
            <p:cNvSpPr txBox="1"/>
            <p:nvPr/>
          </p:nvSpPr>
          <p:spPr>
            <a:xfrm>
              <a:off x="-11575" y="2073500"/>
              <a:ext cx="17301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a:t>
              </a:r>
              <a:r>
                <a:rPr lang="en" sz="1100"/>
                <a:t>ath to folder containing raw images</a:t>
              </a:r>
              <a:endParaRPr sz="1100"/>
            </a:p>
          </p:txBody>
        </p:sp>
      </p:grpSp>
      <p:grpSp>
        <p:nvGrpSpPr>
          <p:cNvPr id="190" name="Google Shape;190;p37"/>
          <p:cNvGrpSpPr/>
          <p:nvPr/>
        </p:nvGrpSpPr>
        <p:grpSpPr>
          <a:xfrm>
            <a:off x="73775" y="2690325"/>
            <a:ext cx="1559400" cy="308400"/>
            <a:chOff x="73775" y="2690325"/>
            <a:chExt cx="1559400" cy="308400"/>
          </a:xfrm>
        </p:grpSpPr>
        <p:cxnSp>
          <p:nvCxnSpPr>
            <p:cNvPr id="191" name="Google Shape;191;p37"/>
            <p:cNvCxnSpPr/>
            <p:nvPr/>
          </p:nvCxnSpPr>
          <p:spPr>
            <a:xfrm>
              <a:off x="299825" y="2690325"/>
              <a:ext cx="1107300" cy="0"/>
            </a:xfrm>
            <a:prstGeom prst="straightConnector1">
              <a:avLst/>
            </a:prstGeom>
            <a:noFill/>
            <a:ln cap="flat" cmpd="sng" w="28575">
              <a:solidFill>
                <a:schemeClr val="dk2"/>
              </a:solidFill>
              <a:prstDash val="solid"/>
              <a:round/>
              <a:headEnd len="med" w="med" type="none"/>
              <a:tailEnd len="med" w="med" type="triangle"/>
            </a:ln>
          </p:spPr>
        </p:cxnSp>
        <p:sp>
          <p:nvSpPr>
            <p:cNvPr id="192" name="Google Shape;192;p37"/>
            <p:cNvSpPr txBox="1"/>
            <p:nvPr/>
          </p:nvSpPr>
          <p:spPr>
            <a:xfrm>
              <a:off x="73775" y="2690325"/>
              <a:ext cx="15594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Experiment metadata</a:t>
              </a:r>
              <a:endParaRPr sz="1100"/>
            </a:p>
          </p:txBody>
        </p:sp>
      </p:grpSp>
      <p:grpSp>
        <p:nvGrpSpPr>
          <p:cNvPr id="193" name="Google Shape;193;p37"/>
          <p:cNvGrpSpPr/>
          <p:nvPr/>
        </p:nvGrpSpPr>
        <p:grpSpPr>
          <a:xfrm>
            <a:off x="-11575" y="3230950"/>
            <a:ext cx="1730100" cy="498300"/>
            <a:chOff x="-11575" y="3230950"/>
            <a:chExt cx="1730100" cy="498300"/>
          </a:xfrm>
        </p:grpSpPr>
        <p:cxnSp>
          <p:nvCxnSpPr>
            <p:cNvPr id="194" name="Google Shape;194;p37"/>
            <p:cNvCxnSpPr/>
            <p:nvPr/>
          </p:nvCxnSpPr>
          <p:spPr>
            <a:xfrm>
              <a:off x="299825" y="3230950"/>
              <a:ext cx="1107300" cy="0"/>
            </a:xfrm>
            <a:prstGeom prst="straightConnector1">
              <a:avLst/>
            </a:prstGeom>
            <a:noFill/>
            <a:ln cap="flat" cmpd="sng" w="28575">
              <a:solidFill>
                <a:schemeClr val="dk2"/>
              </a:solidFill>
              <a:prstDash val="solid"/>
              <a:round/>
              <a:headEnd len="med" w="med" type="none"/>
              <a:tailEnd len="med" w="med" type="triangle"/>
            </a:ln>
          </p:spPr>
        </p:cxnSp>
        <p:sp>
          <p:nvSpPr>
            <p:cNvPr id="195" name="Google Shape;195;p37"/>
            <p:cNvSpPr txBox="1"/>
            <p:nvPr/>
          </p:nvSpPr>
          <p:spPr>
            <a:xfrm>
              <a:off x="-11575" y="3230950"/>
              <a:ext cx="17301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(optional) User-defined parameters</a:t>
              </a:r>
              <a:endParaRPr i="1"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Layout of software and components</a:t>
            </a:r>
            <a:endParaRPr/>
          </a:p>
        </p:txBody>
      </p:sp>
      <p:sp>
        <p:nvSpPr>
          <p:cNvPr id="201" name="Google Shape;201;p38"/>
          <p:cNvSpPr/>
          <p:nvPr/>
        </p:nvSpPr>
        <p:spPr>
          <a:xfrm>
            <a:off x="1745050" y="1606725"/>
            <a:ext cx="2281500" cy="2167200"/>
          </a:xfrm>
          <a:prstGeom prst="roundRect">
            <a:avLst>
              <a:gd fmla="val 16667" name="adj"/>
            </a:avLst>
          </a:prstGeom>
          <a:solidFill>
            <a:srgbClr val="E2CA9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Image Preprocessing</a:t>
            </a:r>
            <a:endParaRPr b="1" i="1"/>
          </a:p>
          <a:p>
            <a:pPr indent="0" lvl="0" marL="0" rtl="0" algn="ctr">
              <a:spcBef>
                <a:spcPts val="0"/>
              </a:spcBef>
              <a:spcAft>
                <a:spcPts val="0"/>
              </a:spcAft>
              <a:buNone/>
            </a:pPr>
            <a:r>
              <a:rPr lang="en">
                <a:solidFill>
                  <a:srgbClr val="1F1F1F"/>
                </a:solidFill>
              </a:rPr>
              <a:t>–Removes background noise, adjusts contrast, normalizes variations</a:t>
            </a:r>
            <a:endParaRPr>
              <a:solidFill>
                <a:srgbClr val="1F1F1F"/>
              </a:solidFill>
            </a:endParaRPr>
          </a:p>
          <a:p>
            <a:pPr indent="0" lvl="0" marL="0" rtl="0" algn="ctr">
              <a:spcBef>
                <a:spcPts val="0"/>
              </a:spcBef>
              <a:spcAft>
                <a:spcPts val="0"/>
              </a:spcAft>
              <a:buNone/>
            </a:pPr>
            <a:r>
              <a:rPr lang="en">
                <a:solidFill>
                  <a:srgbClr val="1F1F1F"/>
                </a:solidFill>
              </a:rPr>
              <a:t>–</a:t>
            </a:r>
            <a:r>
              <a:rPr lang="en">
                <a:solidFill>
                  <a:srgbClr val="1F1F1F"/>
                </a:solidFill>
              </a:rPr>
              <a:t>Splits images into 4 quadrants</a:t>
            </a:r>
            <a:endParaRPr>
              <a:solidFill>
                <a:srgbClr val="1F1F1F"/>
              </a:solidFill>
            </a:endParaRPr>
          </a:p>
          <a:p>
            <a:pPr indent="0" lvl="0" marL="0" rtl="0" algn="ctr">
              <a:spcBef>
                <a:spcPts val="0"/>
              </a:spcBef>
              <a:spcAft>
                <a:spcPts val="0"/>
              </a:spcAft>
              <a:buNone/>
            </a:pPr>
            <a:r>
              <a:rPr lang="en">
                <a:solidFill>
                  <a:srgbClr val="1F1F1F"/>
                </a:solidFill>
              </a:rPr>
              <a:t>–Splits data into train and test sets</a:t>
            </a:r>
            <a:endParaRPr>
              <a:solidFill>
                <a:srgbClr val="1F1F1F"/>
              </a:solidFill>
            </a:endParaRPr>
          </a:p>
        </p:txBody>
      </p:sp>
      <p:cxnSp>
        <p:nvCxnSpPr>
          <p:cNvPr id="202" name="Google Shape;202;p38"/>
          <p:cNvCxnSpPr/>
          <p:nvPr/>
        </p:nvCxnSpPr>
        <p:spPr>
          <a:xfrm>
            <a:off x="299825" y="2073500"/>
            <a:ext cx="1107300" cy="0"/>
          </a:xfrm>
          <a:prstGeom prst="straightConnector1">
            <a:avLst/>
          </a:prstGeom>
          <a:noFill/>
          <a:ln cap="flat" cmpd="sng" w="28575">
            <a:solidFill>
              <a:schemeClr val="dk2"/>
            </a:solidFill>
            <a:prstDash val="solid"/>
            <a:round/>
            <a:headEnd len="med" w="med" type="none"/>
            <a:tailEnd len="med" w="med" type="triangle"/>
          </a:ln>
        </p:spPr>
      </p:cxnSp>
      <p:sp>
        <p:nvSpPr>
          <p:cNvPr id="203" name="Google Shape;203;p38"/>
          <p:cNvSpPr txBox="1"/>
          <p:nvPr/>
        </p:nvSpPr>
        <p:spPr>
          <a:xfrm>
            <a:off x="-11575" y="2073500"/>
            <a:ext cx="17301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Path to folder containing raw images</a:t>
            </a:r>
            <a:endParaRPr sz="1100"/>
          </a:p>
        </p:txBody>
      </p:sp>
      <p:cxnSp>
        <p:nvCxnSpPr>
          <p:cNvPr id="204" name="Google Shape;204;p38"/>
          <p:cNvCxnSpPr/>
          <p:nvPr/>
        </p:nvCxnSpPr>
        <p:spPr>
          <a:xfrm>
            <a:off x="299825" y="2690325"/>
            <a:ext cx="1107300" cy="0"/>
          </a:xfrm>
          <a:prstGeom prst="straightConnector1">
            <a:avLst/>
          </a:prstGeom>
          <a:noFill/>
          <a:ln cap="flat" cmpd="sng" w="28575">
            <a:solidFill>
              <a:schemeClr val="dk2"/>
            </a:solidFill>
            <a:prstDash val="solid"/>
            <a:round/>
            <a:headEnd len="med" w="med" type="none"/>
            <a:tailEnd len="med" w="med" type="triangle"/>
          </a:ln>
        </p:spPr>
      </p:cxnSp>
      <p:sp>
        <p:nvSpPr>
          <p:cNvPr id="205" name="Google Shape;205;p38"/>
          <p:cNvSpPr txBox="1"/>
          <p:nvPr/>
        </p:nvSpPr>
        <p:spPr>
          <a:xfrm>
            <a:off x="73775" y="2690325"/>
            <a:ext cx="1559400" cy="30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Experiment metadata</a:t>
            </a:r>
            <a:endParaRPr sz="1100"/>
          </a:p>
        </p:txBody>
      </p:sp>
      <p:cxnSp>
        <p:nvCxnSpPr>
          <p:cNvPr id="206" name="Google Shape;206;p38"/>
          <p:cNvCxnSpPr/>
          <p:nvPr/>
        </p:nvCxnSpPr>
        <p:spPr>
          <a:xfrm>
            <a:off x="299825" y="3230950"/>
            <a:ext cx="1107300" cy="0"/>
          </a:xfrm>
          <a:prstGeom prst="straightConnector1">
            <a:avLst/>
          </a:prstGeom>
          <a:noFill/>
          <a:ln cap="flat" cmpd="sng" w="28575">
            <a:solidFill>
              <a:schemeClr val="dk2"/>
            </a:solidFill>
            <a:prstDash val="solid"/>
            <a:round/>
            <a:headEnd len="med" w="med" type="none"/>
            <a:tailEnd len="med" w="med" type="triangle"/>
          </a:ln>
        </p:spPr>
      </p:cxnSp>
      <p:sp>
        <p:nvSpPr>
          <p:cNvPr id="207" name="Google Shape;207;p38"/>
          <p:cNvSpPr txBox="1"/>
          <p:nvPr/>
        </p:nvSpPr>
        <p:spPr>
          <a:xfrm>
            <a:off x="-11575" y="3230950"/>
            <a:ext cx="17301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(optional) User-defined parameters</a:t>
            </a:r>
            <a:endParaRPr i="1" sz="1100"/>
          </a:p>
        </p:txBody>
      </p:sp>
      <p:grpSp>
        <p:nvGrpSpPr>
          <p:cNvPr id="208" name="Google Shape;208;p38"/>
          <p:cNvGrpSpPr/>
          <p:nvPr/>
        </p:nvGrpSpPr>
        <p:grpSpPr>
          <a:xfrm>
            <a:off x="6450200" y="860500"/>
            <a:ext cx="1950300" cy="4145575"/>
            <a:chOff x="6450200" y="860500"/>
            <a:chExt cx="1950300" cy="4145575"/>
          </a:xfrm>
        </p:grpSpPr>
        <p:sp>
          <p:nvSpPr>
            <p:cNvPr id="209" name="Google Shape;209;p38"/>
            <p:cNvSpPr/>
            <p:nvPr/>
          </p:nvSpPr>
          <p:spPr>
            <a:xfrm>
              <a:off x="6450200" y="860500"/>
              <a:ext cx="1950300" cy="18525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Adaptive Thresholding</a:t>
              </a:r>
              <a:endParaRPr b="1" i="1"/>
            </a:p>
            <a:p>
              <a:pPr indent="0" lvl="0" marL="0" rtl="0" algn="ctr">
                <a:spcBef>
                  <a:spcPts val="0"/>
                </a:spcBef>
                <a:spcAft>
                  <a:spcPts val="0"/>
                </a:spcAft>
                <a:buNone/>
              </a:pPr>
              <a:r>
                <a:rPr b="1" i="1" lang="en">
                  <a:solidFill>
                    <a:srgbClr val="1F1F1F"/>
                  </a:solidFill>
                </a:rPr>
                <a:t>–</a:t>
              </a:r>
              <a:r>
                <a:rPr lang="en">
                  <a:solidFill>
                    <a:srgbClr val="1F1F1F"/>
                  </a:solidFill>
                </a:rPr>
                <a:t>Adjusts thresholding parameters based on intensity variations</a:t>
              </a:r>
              <a:endParaRPr i="1">
                <a:solidFill>
                  <a:srgbClr val="1F1F1F"/>
                </a:solidFill>
              </a:endParaRPr>
            </a:p>
          </p:txBody>
        </p:sp>
        <p:sp>
          <p:nvSpPr>
            <p:cNvPr id="210" name="Google Shape;210;p38"/>
            <p:cNvSpPr/>
            <p:nvPr/>
          </p:nvSpPr>
          <p:spPr>
            <a:xfrm>
              <a:off x="6450200" y="3153575"/>
              <a:ext cx="1950300" cy="18525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Segmentation &amp; Quantification</a:t>
              </a:r>
              <a:endParaRPr b="1" i="1"/>
            </a:p>
            <a:p>
              <a:pPr indent="0" lvl="0" marL="0" rtl="0" algn="ctr">
                <a:spcBef>
                  <a:spcPts val="0"/>
                </a:spcBef>
                <a:spcAft>
                  <a:spcPts val="0"/>
                </a:spcAft>
                <a:buNone/>
              </a:pPr>
              <a:r>
                <a:rPr b="1" i="1" lang="en">
                  <a:solidFill>
                    <a:srgbClr val="1F1F1F"/>
                  </a:solidFill>
                </a:rPr>
                <a:t>–</a:t>
              </a:r>
              <a:r>
                <a:rPr lang="en">
                  <a:solidFill>
                    <a:srgbClr val="1F1F1F"/>
                  </a:solidFill>
                </a:rPr>
                <a:t>Segments images based on thresholding parameters and ground truth data</a:t>
              </a:r>
              <a:endParaRPr i="1">
                <a:solidFill>
                  <a:srgbClr val="1F1F1F"/>
                </a:solidFill>
              </a:endParaRPr>
            </a:p>
          </p:txBody>
        </p:sp>
      </p:grpSp>
      <p:grpSp>
        <p:nvGrpSpPr>
          <p:cNvPr id="211" name="Google Shape;211;p38"/>
          <p:cNvGrpSpPr/>
          <p:nvPr/>
        </p:nvGrpSpPr>
        <p:grpSpPr>
          <a:xfrm>
            <a:off x="4018350" y="2010225"/>
            <a:ext cx="2244638" cy="1360200"/>
            <a:chOff x="4018350" y="2010225"/>
            <a:chExt cx="2244638" cy="1360200"/>
          </a:xfrm>
        </p:grpSpPr>
        <p:cxnSp>
          <p:nvCxnSpPr>
            <p:cNvPr id="212" name="Google Shape;212;p38"/>
            <p:cNvCxnSpPr/>
            <p:nvPr/>
          </p:nvCxnSpPr>
          <p:spPr>
            <a:xfrm>
              <a:off x="4196138" y="2690325"/>
              <a:ext cx="931800" cy="0"/>
            </a:xfrm>
            <a:prstGeom prst="straightConnector1">
              <a:avLst/>
            </a:prstGeom>
            <a:noFill/>
            <a:ln cap="flat" cmpd="sng" w="28575">
              <a:solidFill>
                <a:schemeClr val="dk2"/>
              </a:solidFill>
              <a:prstDash val="solid"/>
              <a:round/>
              <a:headEnd len="med" w="med" type="none"/>
              <a:tailEnd len="med" w="med" type="none"/>
            </a:ln>
          </p:spPr>
        </p:cxnSp>
        <p:cxnSp>
          <p:nvCxnSpPr>
            <p:cNvPr id="213" name="Google Shape;213;p38"/>
            <p:cNvCxnSpPr/>
            <p:nvPr/>
          </p:nvCxnSpPr>
          <p:spPr>
            <a:xfrm rot="10800000">
              <a:off x="5118800" y="2010225"/>
              <a:ext cx="0" cy="1360200"/>
            </a:xfrm>
            <a:prstGeom prst="straightConnector1">
              <a:avLst/>
            </a:prstGeom>
            <a:noFill/>
            <a:ln cap="flat" cmpd="sng" w="28575">
              <a:solidFill>
                <a:schemeClr val="dk2"/>
              </a:solidFill>
              <a:prstDash val="solid"/>
              <a:round/>
              <a:headEnd len="med" w="med" type="none"/>
              <a:tailEnd len="med" w="med" type="none"/>
            </a:ln>
          </p:spPr>
        </p:cxnSp>
        <p:cxnSp>
          <p:nvCxnSpPr>
            <p:cNvPr id="214" name="Google Shape;214;p38"/>
            <p:cNvCxnSpPr/>
            <p:nvPr/>
          </p:nvCxnSpPr>
          <p:spPr>
            <a:xfrm>
              <a:off x="5118788" y="2011475"/>
              <a:ext cx="1144200" cy="0"/>
            </a:xfrm>
            <a:prstGeom prst="straightConnector1">
              <a:avLst/>
            </a:prstGeom>
            <a:noFill/>
            <a:ln cap="flat" cmpd="sng" w="28575">
              <a:solidFill>
                <a:schemeClr val="dk2"/>
              </a:solidFill>
              <a:prstDash val="solid"/>
              <a:round/>
              <a:headEnd len="med" w="med" type="none"/>
              <a:tailEnd len="med" w="med" type="triangle"/>
            </a:ln>
          </p:spPr>
        </p:cxnSp>
        <p:cxnSp>
          <p:nvCxnSpPr>
            <p:cNvPr id="215" name="Google Shape;215;p38"/>
            <p:cNvCxnSpPr/>
            <p:nvPr/>
          </p:nvCxnSpPr>
          <p:spPr>
            <a:xfrm>
              <a:off x="5127938" y="3362725"/>
              <a:ext cx="1125900" cy="0"/>
            </a:xfrm>
            <a:prstGeom prst="straightConnector1">
              <a:avLst/>
            </a:prstGeom>
            <a:noFill/>
            <a:ln cap="flat" cmpd="sng" w="28575">
              <a:solidFill>
                <a:schemeClr val="dk2"/>
              </a:solidFill>
              <a:prstDash val="solid"/>
              <a:round/>
              <a:headEnd len="med" w="med" type="none"/>
              <a:tailEnd len="med" w="med" type="triangle"/>
            </a:ln>
          </p:spPr>
        </p:cxnSp>
        <p:sp>
          <p:nvSpPr>
            <p:cNvPr id="216" name="Google Shape;216;p38"/>
            <p:cNvSpPr txBox="1"/>
            <p:nvPr/>
          </p:nvSpPr>
          <p:spPr>
            <a:xfrm>
              <a:off x="4018350" y="2690325"/>
              <a:ext cx="11073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Preprocessed images</a:t>
              </a:r>
              <a:endParaRPr sz="1100"/>
            </a:p>
          </p:txBody>
        </p:sp>
      </p:grpSp>
      <p:grpSp>
        <p:nvGrpSpPr>
          <p:cNvPr id="217" name="Google Shape;217;p38"/>
          <p:cNvGrpSpPr/>
          <p:nvPr/>
        </p:nvGrpSpPr>
        <p:grpSpPr>
          <a:xfrm>
            <a:off x="4137225" y="3632500"/>
            <a:ext cx="2202300" cy="350700"/>
            <a:chOff x="4137225" y="3632500"/>
            <a:chExt cx="2202300" cy="350700"/>
          </a:xfrm>
        </p:grpSpPr>
        <p:cxnSp>
          <p:nvCxnSpPr>
            <p:cNvPr id="218" name="Google Shape;218;p38"/>
            <p:cNvCxnSpPr/>
            <p:nvPr/>
          </p:nvCxnSpPr>
          <p:spPr>
            <a:xfrm>
              <a:off x="4160025" y="3632500"/>
              <a:ext cx="2156700" cy="0"/>
            </a:xfrm>
            <a:prstGeom prst="straightConnector1">
              <a:avLst/>
            </a:prstGeom>
            <a:noFill/>
            <a:ln cap="flat" cmpd="sng" w="28575">
              <a:solidFill>
                <a:schemeClr val="dk2"/>
              </a:solidFill>
              <a:prstDash val="solid"/>
              <a:round/>
              <a:headEnd len="med" w="med" type="none"/>
              <a:tailEnd len="med" w="med" type="triangle"/>
            </a:ln>
          </p:spPr>
        </p:cxnSp>
        <p:sp>
          <p:nvSpPr>
            <p:cNvPr id="219" name="Google Shape;219;p38"/>
            <p:cNvSpPr txBox="1"/>
            <p:nvPr/>
          </p:nvSpPr>
          <p:spPr>
            <a:xfrm>
              <a:off x="4137225" y="3632500"/>
              <a:ext cx="22023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Ground truth data (testing set)</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447925" y="153700"/>
            <a:ext cx="8197200" cy="70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
              <a:t>Layout of software and components</a:t>
            </a:r>
            <a:endParaRPr/>
          </a:p>
        </p:txBody>
      </p:sp>
      <p:sp>
        <p:nvSpPr>
          <p:cNvPr id="225" name="Google Shape;225;p39"/>
          <p:cNvSpPr/>
          <p:nvPr/>
        </p:nvSpPr>
        <p:spPr>
          <a:xfrm>
            <a:off x="3122300" y="860500"/>
            <a:ext cx="1950300" cy="1852500"/>
          </a:xfrm>
          <a:prstGeom prst="roundRect">
            <a:avLst>
              <a:gd fmla="val 16667" name="adj"/>
            </a:avLst>
          </a:prstGeom>
          <a:solidFill>
            <a:srgbClr val="E2CA9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Adaptive Thresholding</a:t>
            </a:r>
            <a:endParaRPr b="1" i="1"/>
          </a:p>
          <a:p>
            <a:pPr indent="0" lvl="0" marL="0" rtl="0" algn="ctr">
              <a:spcBef>
                <a:spcPts val="0"/>
              </a:spcBef>
              <a:spcAft>
                <a:spcPts val="0"/>
              </a:spcAft>
              <a:buNone/>
            </a:pPr>
            <a:r>
              <a:rPr lang="en" sz="1300">
                <a:solidFill>
                  <a:srgbClr val="1F1F1F"/>
                </a:solidFill>
              </a:rPr>
              <a:t>–</a:t>
            </a:r>
            <a:r>
              <a:rPr lang="en" sz="1300">
                <a:solidFill>
                  <a:srgbClr val="1F1F1F"/>
                </a:solidFill>
              </a:rPr>
              <a:t>Applies thresholding methods to images</a:t>
            </a:r>
            <a:endParaRPr sz="1300">
              <a:solidFill>
                <a:srgbClr val="1F1F1F"/>
              </a:solidFill>
            </a:endParaRPr>
          </a:p>
          <a:p>
            <a:pPr indent="0" lvl="0" marL="0" rtl="0" algn="ctr">
              <a:spcBef>
                <a:spcPts val="0"/>
              </a:spcBef>
              <a:spcAft>
                <a:spcPts val="0"/>
              </a:spcAft>
              <a:buNone/>
            </a:pPr>
            <a:r>
              <a:rPr lang="en" sz="1300">
                <a:solidFill>
                  <a:srgbClr val="1F1F1F"/>
                </a:solidFill>
              </a:rPr>
              <a:t>–Finds optimal threshold for microglia identification</a:t>
            </a:r>
            <a:endParaRPr>
              <a:solidFill>
                <a:srgbClr val="1F1F1F"/>
              </a:solidFill>
            </a:endParaRPr>
          </a:p>
        </p:txBody>
      </p:sp>
      <p:sp>
        <p:nvSpPr>
          <p:cNvPr id="226" name="Google Shape;226;p39"/>
          <p:cNvSpPr/>
          <p:nvPr/>
        </p:nvSpPr>
        <p:spPr>
          <a:xfrm>
            <a:off x="3122300" y="3153575"/>
            <a:ext cx="1950300" cy="1852500"/>
          </a:xfrm>
          <a:prstGeom prst="roundRect">
            <a:avLst>
              <a:gd fmla="val 16667" name="adj"/>
            </a:avLst>
          </a:prstGeom>
          <a:solidFill>
            <a:srgbClr val="7357A6">
              <a:alpha val="2427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t>Segmentation &amp; Quantification</a:t>
            </a:r>
            <a:endParaRPr b="1" i="1"/>
          </a:p>
          <a:p>
            <a:pPr indent="0" lvl="0" marL="0" rtl="0" algn="ctr">
              <a:spcBef>
                <a:spcPts val="0"/>
              </a:spcBef>
              <a:spcAft>
                <a:spcPts val="0"/>
              </a:spcAft>
              <a:buNone/>
            </a:pPr>
            <a:r>
              <a:rPr b="1" i="1" lang="en">
                <a:solidFill>
                  <a:srgbClr val="1F1F1F"/>
                </a:solidFill>
              </a:rPr>
              <a:t>–</a:t>
            </a:r>
            <a:r>
              <a:rPr lang="en">
                <a:solidFill>
                  <a:srgbClr val="1F1F1F"/>
                </a:solidFill>
              </a:rPr>
              <a:t>Segments images based on thresholding parameters and ground truth data</a:t>
            </a:r>
            <a:endParaRPr i="1">
              <a:solidFill>
                <a:srgbClr val="1F1F1F"/>
              </a:solidFill>
            </a:endParaRPr>
          </a:p>
        </p:txBody>
      </p:sp>
      <p:grpSp>
        <p:nvGrpSpPr>
          <p:cNvPr id="227" name="Google Shape;227;p39"/>
          <p:cNvGrpSpPr/>
          <p:nvPr/>
        </p:nvGrpSpPr>
        <p:grpSpPr>
          <a:xfrm>
            <a:off x="4097450" y="2713000"/>
            <a:ext cx="1817700" cy="377188"/>
            <a:chOff x="4097450" y="2713000"/>
            <a:chExt cx="1817700" cy="377188"/>
          </a:xfrm>
        </p:grpSpPr>
        <p:cxnSp>
          <p:nvCxnSpPr>
            <p:cNvPr id="228" name="Google Shape;228;p39"/>
            <p:cNvCxnSpPr/>
            <p:nvPr/>
          </p:nvCxnSpPr>
          <p:spPr>
            <a:xfrm>
              <a:off x="4097450" y="2776388"/>
              <a:ext cx="0" cy="313800"/>
            </a:xfrm>
            <a:prstGeom prst="straightConnector1">
              <a:avLst/>
            </a:prstGeom>
            <a:noFill/>
            <a:ln cap="flat" cmpd="sng" w="28575">
              <a:solidFill>
                <a:schemeClr val="dk2"/>
              </a:solidFill>
              <a:prstDash val="solid"/>
              <a:round/>
              <a:headEnd len="med" w="med" type="none"/>
              <a:tailEnd len="med" w="med" type="triangle"/>
            </a:ln>
          </p:spPr>
        </p:cxnSp>
        <p:sp>
          <p:nvSpPr>
            <p:cNvPr id="229" name="Google Shape;229;p39"/>
            <p:cNvSpPr txBox="1"/>
            <p:nvPr/>
          </p:nvSpPr>
          <p:spPr>
            <a:xfrm>
              <a:off x="4097450" y="2713000"/>
              <a:ext cx="18177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Segmentation </a:t>
              </a:r>
              <a:r>
                <a:rPr lang="en" sz="1100"/>
                <a:t>parameters</a:t>
              </a:r>
              <a:endParaRPr sz="1100"/>
            </a:p>
          </p:txBody>
        </p:sp>
      </p:grpSp>
      <p:cxnSp>
        <p:nvCxnSpPr>
          <p:cNvPr id="230" name="Google Shape;230;p39"/>
          <p:cNvCxnSpPr/>
          <p:nvPr/>
        </p:nvCxnSpPr>
        <p:spPr>
          <a:xfrm>
            <a:off x="886263" y="2690325"/>
            <a:ext cx="931800" cy="0"/>
          </a:xfrm>
          <a:prstGeom prst="straightConnector1">
            <a:avLst/>
          </a:prstGeom>
          <a:noFill/>
          <a:ln cap="flat" cmpd="sng" w="28575">
            <a:solidFill>
              <a:schemeClr val="dk2"/>
            </a:solidFill>
            <a:prstDash val="solid"/>
            <a:round/>
            <a:headEnd len="med" w="med" type="none"/>
            <a:tailEnd len="med" w="med" type="none"/>
          </a:ln>
        </p:spPr>
      </p:cxnSp>
      <p:cxnSp>
        <p:nvCxnSpPr>
          <p:cNvPr id="231" name="Google Shape;231;p39"/>
          <p:cNvCxnSpPr/>
          <p:nvPr/>
        </p:nvCxnSpPr>
        <p:spPr>
          <a:xfrm rot="10800000">
            <a:off x="1818125" y="2072250"/>
            <a:ext cx="0" cy="1360200"/>
          </a:xfrm>
          <a:prstGeom prst="straightConnector1">
            <a:avLst/>
          </a:prstGeom>
          <a:noFill/>
          <a:ln cap="flat" cmpd="sng" w="28575">
            <a:solidFill>
              <a:schemeClr val="dk2"/>
            </a:solidFill>
            <a:prstDash val="solid"/>
            <a:round/>
            <a:headEnd len="med" w="med" type="none"/>
            <a:tailEnd len="med" w="med" type="none"/>
          </a:ln>
        </p:spPr>
      </p:cxnSp>
      <p:cxnSp>
        <p:nvCxnSpPr>
          <p:cNvPr id="232" name="Google Shape;232;p39"/>
          <p:cNvCxnSpPr/>
          <p:nvPr/>
        </p:nvCxnSpPr>
        <p:spPr>
          <a:xfrm>
            <a:off x="1818113" y="2073500"/>
            <a:ext cx="1144200" cy="0"/>
          </a:xfrm>
          <a:prstGeom prst="straightConnector1">
            <a:avLst/>
          </a:prstGeom>
          <a:noFill/>
          <a:ln cap="flat" cmpd="sng" w="28575">
            <a:solidFill>
              <a:schemeClr val="dk2"/>
            </a:solidFill>
            <a:prstDash val="solid"/>
            <a:round/>
            <a:headEnd len="med" w="med" type="none"/>
            <a:tailEnd len="med" w="med" type="triangle"/>
          </a:ln>
        </p:spPr>
      </p:cxnSp>
      <p:cxnSp>
        <p:nvCxnSpPr>
          <p:cNvPr id="233" name="Google Shape;233;p39"/>
          <p:cNvCxnSpPr/>
          <p:nvPr/>
        </p:nvCxnSpPr>
        <p:spPr>
          <a:xfrm>
            <a:off x="1827263" y="3424750"/>
            <a:ext cx="1125900" cy="0"/>
          </a:xfrm>
          <a:prstGeom prst="straightConnector1">
            <a:avLst/>
          </a:prstGeom>
          <a:noFill/>
          <a:ln cap="flat" cmpd="sng" w="28575">
            <a:solidFill>
              <a:schemeClr val="dk2"/>
            </a:solidFill>
            <a:prstDash val="solid"/>
            <a:round/>
            <a:headEnd len="med" w="med" type="none"/>
            <a:tailEnd len="med" w="med" type="triangle"/>
          </a:ln>
        </p:spPr>
      </p:cxnSp>
      <p:sp>
        <p:nvSpPr>
          <p:cNvPr id="234" name="Google Shape;234;p39"/>
          <p:cNvSpPr txBox="1"/>
          <p:nvPr/>
        </p:nvSpPr>
        <p:spPr>
          <a:xfrm>
            <a:off x="752400" y="2684150"/>
            <a:ext cx="11073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Preprocessed images</a:t>
            </a:r>
            <a:endParaRPr sz="1100"/>
          </a:p>
        </p:txBody>
      </p:sp>
      <p:grpSp>
        <p:nvGrpSpPr>
          <p:cNvPr id="235" name="Google Shape;235;p39"/>
          <p:cNvGrpSpPr/>
          <p:nvPr/>
        </p:nvGrpSpPr>
        <p:grpSpPr>
          <a:xfrm>
            <a:off x="1752275" y="1053450"/>
            <a:ext cx="1275900" cy="356100"/>
            <a:chOff x="1752275" y="1053450"/>
            <a:chExt cx="1275900" cy="356100"/>
          </a:xfrm>
        </p:grpSpPr>
        <p:cxnSp>
          <p:nvCxnSpPr>
            <p:cNvPr id="236" name="Google Shape;236;p39"/>
            <p:cNvCxnSpPr/>
            <p:nvPr/>
          </p:nvCxnSpPr>
          <p:spPr>
            <a:xfrm>
              <a:off x="1818113" y="1053450"/>
              <a:ext cx="1144200" cy="0"/>
            </a:xfrm>
            <a:prstGeom prst="straightConnector1">
              <a:avLst/>
            </a:prstGeom>
            <a:noFill/>
            <a:ln cap="flat" cmpd="sng" w="28575">
              <a:solidFill>
                <a:schemeClr val="dk2"/>
              </a:solidFill>
              <a:prstDash val="solid"/>
              <a:round/>
              <a:headEnd len="med" w="med" type="none"/>
              <a:tailEnd len="med" w="med" type="triangle"/>
            </a:ln>
          </p:spPr>
        </p:cxnSp>
        <p:sp>
          <p:nvSpPr>
            <p:cNvPr id="237" name="Google Shape;237;p39"/>
            <p:cNvSpPr txBox="1"/>
            <p:nvPr/>
          </p:nvSpPr>
          <p:spPr>
            <a:xfrm>
              <a:off x="1752275" y="1053450"/>
              <a:ext cx="12759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Threshold values</a:t>
              </a:r>
              <a:endParaRPr sz="1100"/>
            </a:p>
          </p:txBody>
        </p:sp>
      </p:grpSp>
      <p:grpSp>
        <p:nvGrpSpPr>
          <p:cNvPr id="238" name="Google Shape;238;p39"/>
          <p:cNvGrpSpPr/>
          <p:nvPr/>
        </p:nvGrpSpPr>
        <p:grpSpPr>
          <a:xfrm>
            <a:off x="1666625" y="1563475"/>
            <a:ext cx="1447200" cy="356100"/>
            <a:chOff x="1666625" y="1563475"/>
            <a:chExt cx="1447200" cy="356100"/>
          </a:xfrm>
        </p:grpSpPr>
        <p:cxnSp>
          <p:nvCxnSpPr>
            <p:cNvPr id="239" name="Google Shape;239;p39"/>
            <p:cNvCxnSpPr/>
            <p:nvPr/>
          </p:nvCxnSpPr>
          <p:spPr>
            <a:xfrm>
              <a:off x="1818113" y="1563475"/>
              <a:ext cx="1144200" cy="0"/>
            </a:xfrm>
            <a:prstGeom prst="straightConnector1">
              <a:avLst/>
            </a:prstGeom>
            <a:noFill/>
            <a:ln cap="flat" cmpd="sng" w="28575">
              <a:solidFill>
                <a:schemeClr val="dk2"/>
              </a:solidFill>
              <a:prstDash val="solid"/>
              <a:round/>
              <a:headEnd len="med" w="med" type="none"/>
              <a:tailEnd len="med" w="med" type="triangle"/>
            </a:ln>
          </p:spPr>
        </p:cxnSp>
        <p:sp>
          <p:nvSpPr>
            <p:cNvPr id="240" name="Google Shape;240;p39"/>
            <p:cNvSpPr txBox="1"/>
            <p:nvPr/>
          </p:nvSpPr>
          <p:spPr>
            <a:xfrm>
              <a:off x="1666625" y="1563475"/>
              <a:ext cx="14472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Reference datasets</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ustom Design">
  <a:themeElements>
    <a:clrScheme name="Custom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4b2e83">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4b2e83">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